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8" r:id="rId6"/>
    <p:sldId id="260" r:id="rId7"/>
    <p:sldId id="261" r:id="rId8"/>
    <p:sldId id="262" r:id="rId9"/>
    <p:sldId id="264" r:id="rId10"/>
    <p:sldId id="263" r:id="rId11"/>
    <p:sldId id="266" r:id="rId12"/>
    <p:sldId id="267" r:id="rId13"/>
    <p:sldId id="265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48" y="28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hillips, Audrey" userId="8d2af51e-b339-4ec8-adc5-1249e2dd15a9" providerId="ADAL" clId="{A8581195-911B-471D-8B20-C946C8A9081E}"/>
    <pc:docChg chg="undo custSel addSld delSld modSld">
      <pc:chgData name="Phillips, Audrey" userId="8d2af51e-b339-4ec8-adc5-1249e2dd15a9" providerId="ADAL" clId="{A8581195-911B-471D-8B20-C946C8A9081E}" dt="2022-06-30T15:03:10.309" v="300" actId="26606"/>
      <pc:docMkLst>
        <pc:docMk/>
      </pc:docMkLst>
      <pc:sldChg chg="addSp delSp modSp mod">
        <pc:chgData name="Phillips, Audrey" userId="8d2af51e-b339-4ec8-adc5-1249e2dd15a9" providerId="ADAL" clId="{A8581195-911B-471D-8B20-C946C8A9081E}" dt="2022-06-24T17:42:48.013" v="267"/>
        <pc:sldMkLst>
          <pc:docMk/>
          <pc:sldMk cId="422905550" sldId="265"/>
        </pc:sldMkLst>
        <pc:spChg chg="add mod">
          <ac:chgData name="Phillips, Audrey" userId="8d2af51e-b339-4ec8-adc5-1249e2dd15a9" providerId="ADAL" clId="{A8581195-911B-471D-8B20-C946C8A9081E}" dt="2022-06-24T17:40:23.888" v="265" actId="26606"/>
          <ac:spMkLst>
            <pc:docMk/>
            <pc:sldMk cId="422905550" sldId="265"/>
            <ac:spMk id="8" creationId="{6D7B0FB8-7543-4353-0E33-333DE2EC83E8}"/>
          </ac:spMkLst>
        </pc:spChg>
        <pc:spChg chg="add del mod ord">
          <ac:chgData name="Phillips, Audrey" userId="8d2af51e-b339-4ec8-adc5-1249e2dd15a9" providerId="ADAL" clId="{A8581195-911B-471D-8B20-C946C8A9081E}" dt="2022-06-24T17:42:48.013" v="267"/>
          <ac:spMkLst>
            <pc:docMk/>
            <pc:sldMk cId="422905550" sldId="265"/>
            <ac:spMk id="9" creationId="{3C0732FF-8B65-7E5E-AC00-201D4DD8CC84}"/>
          </ac:spMkLst>
        </pc:spChg>
        <pc:spChg chg="add mod">
          <ac:chgData name="Phillips, Audrey" userId="8d2af51e-b339-4ec8-adc5-1249e2dd15a9" providerId="ADAL" clId="{A8581195-911B-471D-8B20-C946C8A9081E}" dt="2022-06-24T17:40:23.888" v="265" actId="26606"/>
          <ac:spMkLst>
            <pc:docMk/>
            <pc:sldMk cId="422905550" sldId="265"/>
            <ac:spMk id="10" creationId="{1B461012-2FBD-3385-713C-80F235B118AE}"/>
          </ac:spMkLst>
        </pc:spChg>
        <pc:spChg chg="add">
          <ac:chgData name="Phillips, Audrey" userId="8d2af51e-b339-4ec8-adc5-1249e2dd15a9" providerId="ADAL" clId="{A8581195-911B-471D-8B20-C946C8A9081E}" dt="2022-06-24T17:40:23.888" v="265" actId="26606"/>
          <ac:spMkLst>
            <pc:docMk/>
            <pc:sldMk cId="422905550" sldId="265"/>
            <ac:spMk id="15" creationId="{04812C46-200A-4DEB-A05E-3ED6C68C2387}"/>
          </ac:spMkLst>
        </pc:spChg>
        <pc:spChg chg="add">
          <ac:chgData name="Phillips, Audrey" userId="8d2af51e-b339-4ec8-adc5-1249e2dd15a9" providerId="ADAL" clId="{A8581195-911B-471D-8B20-C946C8A9081E}" dt="2022-06-24T17:40:23.888" v="265" actId="26606"/>
          <ac:spMkLst>
            <pc:docMk/>
            <pc:sldMk cId="422905550" sldId="265"/>
            <ac:spMk id="17" creationId="{D1EA859B-E555-4109-94F3-6700E046E008}"/>
          </ac:spMkLst>
        </pc:spChg>
        <pc:picChg chg="mod">
          <ac:chgData name="Phillips, Audrey" userId="8d2af51e-b339-4ec8-adc5-1249e2dd15a9" providerId="ADAL" clId="{A8581195-911B-471D-8B20-C946C8A9081E}" dt="2022-06-24T17:40:23.888" v="265" actId="26606"/>
          <ac:picMkLst>
            <pc:docMk/>
            <pc:sldMk cId="422905550" sldId="265"/>
            <ac:picMk id="7" creationId="{DDC280C7-B782-02B8-7DB4-DCB15911ECC8}"/>
          </ac:picMkLst>
        </pc:picChg>
      </pc:sldChg>
      <pc:sldChg chg="addSp delSp modSp new mod setBg">
        <pc:chgData name="Phillips, Audrey" userId="8d2af51e-b339-4ec8-adc5-1249e2dd15a9" providerId="ADAL" clId="{A8581195-911B-471D-8B20-C946C8A9081E}" dt="2022-06-30T15:03:10.309" v="300" actId="26606"/>
        <pc:sldMkLst>
          <pc:docMk/>
          <pc:sldMk cId="1547662628" sldId="269"/>
        </pc:sldMkLst>
        <pc:spChg chg="add mod">
          <ac:chgData name="Phillips, Audrey" userId="8d2af51e-b339-4ec8-adc5-1249e2dd15a9" providerId="ADAL" clId="{A8581195-911B-471D-8B20-C946C8A9081E}" dt="2022-06-30T15:03:10.309" v="300" actId="26606"/>
          <ac:spMkLst>
            <pc:docMk/>
            <pc:sldMk cId="1547662628" sldId="269"/>
            <ac:spMk id="2" creationId="{95508E1E-6129-4BB8-30F0-5C2F23D115C0}"/>
          </ac:spMkLst>
        </pc:spChg>
        <pc:spChg chg="add mod">
          <ac:chgData name="Phillips, Audrey" userId="8d2af51e-b339-4ec8-adc5-1249e2dd15a9" providerId="ADAL" clId="{A8581195-911B-471D-8B20-C946C8A9081E}" dt="2022-06-30T15:03:10.309" v="300" actId="26606"/>
          <ac:spMkLst>
            <pc:docMk/>
            <pc:sldMk cId="1547662628" sldId="269"/>
            <ac:spMk id="3" creationId="{B6E9931D-1F1F-BD7F-534E-0B542A5D50D0}"/>
          </ac:spMkLst>
        </pc:spChg>
        <pc:spChg chg="add del">
          <ac:chgData name="Phillips, Audrey" userId="8d2af51e-b339-4ec8-adc5-1249e2dd15a9" providerId="ADAL" clId="{A8581195-911B-471D-8B20-C946C8A9081E}" dt="2022-06-30T15:03:10.297" v="299" actId="26606"/>
          <ac:spMkLst>
            <pc:docMk/>
            <pc:sldMk cId="1547662628" sldId="269"/>
            <ac:spMk id="10" creationId="{3CD9DF72-87A3-404E-A828-84CBF11A8303}"/>
          </ac:spMkLst>
        </pc:spChg>
        <pc:spChg chg="add">
          <ac:chgData name="Phillips, Audrey" userId="8d2af51e-b339-4ec8-adc5-1249e2dd15a9" providerId="ADAL" clId="{A8581195-911B-471D-8B20-C946C8A9081E}" dt="2022-06-30T15:03:10.309" v="300" actId="26606"/>
          <ac:spMkLst>
            <pc:docMk/>
            <pc:sldMk cId="1547662628" sldId="269"/>
            <ac:spMk id="14" creationId="{F13C74B1-5B17-4795-BED0-7140497B445A}"/>
          </ac:spMkLst>
        </pc:spChg>
        <pc:spChg chg="add">
          <ac:chgData name="Phillips, Audrey" userId="8d2af51e-b339-4ec8-adc5-1249e2dd15a9" providerId="ADAL" clId="{A8581195-911B-471D-8B20-C946C8A9081E}" dt="2022-06-30T15:03:10.309" v="300" actId="26606"/>
          <ac:spMkLst>
            <pc:docMk/>
            <pc:sldMk cId="1547662628" sldId="269"/>
            <ac:spMk id="15" creationId="{D4974D33-8DC5-464E-8C6D-BE58F0669C17}"/>
          </ac:spMkLst>
        </pc:spChg>
        <pc:picChg chg="add mod ord">
          <ac:chgData name="Phillips, Audrey" userId="8d2af51e-b339-4ec8-adc5-1249e2dd15a9" providerId="ADAL" clId="{A8581195-911B-471D-8B20-C946C8A9081E}" dt="2022-06-30T15:03:10.309" v="300" actId="26606"/>
          <ac:picMkLst>
            <pc:docMk/>
            <pc:sldMk cId="1547662628" sldId="269"/>
            <ac:picMk id="5" creationId="{A49BEB3F-F07A-A99F-FCA2-D635C8CAE88F}"/>
          </ac:picMkLst>
        </pc:picChg>
        <pc:cxnChg chg="add del">
          <ac:chgData name="Phillips, Audrey" userId="8d2af51e-b339-4ec8-adc5-1249e2dd15a9" providerId="ADAL" clId="{A8581195-911B-471D-8B20-C946C8A9081E}" dt="2022-06-30T15:03:10.297" v="299" actId="26606"/>
          <ac:cxnSpMkLst>
            <pc:docMk/>
            <pc:sldMk cId="1547662628" sldId="269"/>
            <ac:cxnSpMk id="12" creationId="{20E3A342-4D61-4E3F-AF90-1AB42AEB96CC}"/>
          </ac:cxnSpMkLst>
        </pc:cxnChg>
      </pc:sldChg>
      <pc:sldChg chg="new del">
        <pc:chgData name="Phillips, Audrey" userId="8d2af51e-b339-4ec8-adc5-1249e2dd15a9" providerId="ADAL" clId="{A8581195-911B-471D-8B20-C946C8A9081E}" dt="2022-06-30T14:28:04.293" v="269" actId="680"/>
        <pc:sldMkLst>
          <pc:docMk/>
          <pc:sldMk cId="2900109060" sldId="26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83FCE-5D88-6562-8AE1-14CC48A4EB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167F9B-397B-ED74-F007-ED6A132E36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4D3AF4-F6D6-432B-2F73-85AFB77B9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2198-D2DC-43A7-B58D-720F755B9BC9}" type="datetimeFigureOut">
              <a:rPr lang="en-US" smtClean="0"/>
              <a:t>6/30/2022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1EB72A-E572-6A92-E666-91902C196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E27A01-F1C1-EEFB-90B8-6EA5F0F37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E563F-EBA9-4785-ACF5-B19CDB10E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173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48E9E-38BA-9C5B-D7F4-D82FBCDA7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6DEF13-1CF3-2CF3-D794-169292E077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4417EE-5EF4-9889-3814-72033F33B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2198-D2DC-43A7-B58D-720F755B9BC9}" type="datetimeFigureOut">
              <a:rPr lang="en-US" smtClean="0"/>
              <a:t>6/30/2022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8C2C89-1809-D644-5E8A-11330D58A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B05F15-6E26-D00C-BE2A-7EE6F22A9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E563F-EBA9-4785-ACF5-B19CDB10E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261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04BE8-B54C-1D9A-EC0C-19D277F05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998604-74F0-6098-C8F8-3FB49D89A4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8E990E-170D-07ED-9533-7E2A02F3F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2198-D2DC-43A7-B58D-720F755B9BC9}" type="datetimeFigureOut">
              <a:rPr lang="en-US" smtClean="0"/>
              <a:t>6/30/2022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51196C-7D01-F3FD-9A98-9609FD8CE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82E9C4-7706-93DA-5FB0-39B3725E0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E563F-EBA9-4785-ACF5-B19CDB10E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353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F4531-DED6-258C-6189-9ADCC792F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72E102-E543-6F8B-6028-B06A4C8C2C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B6FE45-CF1E-C077-CB6B-6B9FF036B5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9EC750-B1DD-1775-086C-26280E386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2198-D2DC-43A7-B58D-720F755B9BC9}" type="datetimeFigureOut">
              <a:rPr lang="en-US" smtClean="0"/>
              <a:t>6/30/2022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30E7C3-7BA1-B8EC-1E83-50B9F5772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F9D765-B5C2-DE64-DE85-BFC6DA7A1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E563F-EBA9-4785-ACF5-B19CDB10E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443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F518E-42C6-B3B6-5672-C49838B6E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4D666A-3BCA-3E28-34FB-FB9B24D2B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30D4E1-0AFC-5B49-0683-B28404A1DE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D22BFB-D6E1-8824-A81F-2B8E1AC12B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FE511A-B50C-6812-BFCB-F32232FA34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407A3A5-F3F2-8FCC-7F3B-DC1B909B0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2198-D2DC-43A7-B58D-720F755B9BC9}" type="datetimeFigureOut">
              <a:rPr lang="en-US" smtClean="0"/>
              <a:t>6/30/2022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DF9166-DCE4-D794-5A45-10A8B778F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E68A3EC-7F69-4510-6BED-E4DE36322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E563F-EBA9-4785-ACF5-B19CDB10E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9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9AD89-3369-906E-54D9-07A289061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371504-C737-D9E1-69DD-14C8CDA3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2198-D2DC-43A7-B58D-720F755B9BC9}" type="datetimeFigureOut">
              <a:rPr lang="en-US" smtClean="0"/>
              <a:t>6/30/2022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3F926F-2D69-A4C0-4CE7-A39D8EF7C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4E436F-90A4-E0DF-2283-5BCD96E84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E563F-EBA9-4785-ACF5-B19CDB10E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756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B972319-0143-EE53-B146-C0DBF3B34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2198-D2DC-43A7-B58D-720F755B9BC9}" type="datetimeFigureOut">
              <a:rPr lang="en-US" smtClean="0"/>
              <a:t>6/30/2022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39ED9D8-20EE-681A-074C-1FEF3DD6E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BCDBC6-04B1-FC24-5EE0-40F2B9B08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E563F-EBA9-4785-ACF5-B19CDB10E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730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C484DB-55D6-7664-1C44-5CA09ACF5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58273C-E5D6-6E30-643A-11D833AD70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0959B6-AB83-35FC-E299-3AFC08E88E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C0FB13-5EE4-D9BE-183B-4EEA9190F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2198-D2DC-43A7-B58D-720F755B9BC9}" type="datetimeFigureOut">
              <a:rPr lang="en-US" smtClean="0"/>
              <a:t>6/30/2022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B893D1-3FBF-E0C9-E4B2-65015DF94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3976F6-59CB-05EE-7CDF-58008F6EC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E563F-EBA9-4785-ACF5-B19CDB10E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838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CD3CB-146C-8768-96C6-1E3DFB7AE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52EEED-49D0-6453-FBB9-1B08C9F81B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B5DB7C-3088-4826-30E6-5CD5D7807A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8F4600-BD97-CE8A-996F-B2ACAAB46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2198-D2DC-43A7-B58D-720F755B9BC9}" type="datetimeFigureOut">
              <a:rPr lang="en-US" smtClean="0"/>
              <a:t>6/30/2022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55CBA0-C493-C983-7E80-790A35FDE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11B79D-B4FD-8701-DD9D-F391E18E5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E563F-EBA9-4785-ACF5-B19CDB10E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250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716D9-5FC4-D31F-35DA-E0EF5DE54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E97E4D-54DB-D27E-0597-AC4E6B07FE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BCEAEC-EECB-851D-E6E2-7473B908C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2198-D2DC-43A7-B58D-720F755B9BC9}" type="datetimeFigureOut">
              <a:rPr lang="en-US" smtClean="0"/>
              <a:t>6/30/2022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EDFE4-6690-7619-2025-D70BA0690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CDAB6F-B4EE-B966-2E3B-D93E8064C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E563F-EBA9-4785-ACF5-B19CDB10E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633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0A09E3F-29CE-27D7-5DDB-5E4BCDA44C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31C7D1-164E-89E1-0908-F311EE0506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DE62A4-684C-46D0-36D8-9F198A729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12198-D2DC-43A7-B58D-720F755B9BC9}" type="datetimeFigureOut">
              <a:rPr lang="en-US" smtClean="0"/>
              <a:t>6/30/2022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E37ACA-841D-FF7A-5836-687183FCF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5E89B1-49D5-A19A-2A83-1BD5D501C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E563F-EBA9-4785-ACF5-B19CDB10E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6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CB81D7-73E2-42F7-CDD1-A195AC925C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D580E-5FBC-4CB6-0D5C-4A16C712C5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8B711E-CFE8-4C2E-5A51-9E446486F0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12198-D2DC-43A7-B58D-720F755B9BC9}" type="datetimeFigureOut">
              <a:rPr lang="en-US" smtClean="0"/>
              <a:t>6/30/2022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46A0E8-9C83-0154-5AE9-BC1B5035D5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FF94D2-7E42-5874-32F5-8B8AEE0C81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6E563F-EBA9-4785-ACF5-B19CDB10E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562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nn.com/2020/05/24/health/how-to-stay-cool-without-air-conditioning-wellness/index.html" TargetMode="External"/><Relationship Id="rId2" Type="http://schemas.openxmlformats.org/officeDocument/2006/relationships/hyperlink" Target="https://www.acls.net/heat-stroke-exhaustion-and-dehydration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hyperlink" Target="https://resources.amedisys.com/easy-ways-prevent-dehydration" TargetMode="External"/><Relationship Id="rId4" Type="http://schemas.openxmlformats.org/officeDocument/2006/relationships/hyperlink" Target="https://www.mayoclinic.org/healthy-lifestyle/nutrition-and-healthy-eating/in-depth/water/art-2004425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68673F-FFC6-D0BD-902D-039230352C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3442" y="921715"/>
            <a:ext cx="5163022" cy="26359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4800"/>
              <a:t>Hydration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C05CA36-AD6A-4ABF-9A05-52E5A143D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4022214"/>
            <a:ext cx="12192000" cy="2835786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4331EE8-85A4-4588-8D9E-70E534D47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4022220"/>
            <a:ext cx="8153398" cy="2835780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9D6C862-61CC-4B46-8080-96583D653B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4022219"/>
            <a:ext cx="12253472" cy="2835781"/>
          </a:xfrm>
          <a:prstGeom prst="rect">
            <a:avLst/>
          </a:prstGeom>
          <a:gradFill>
            <a:gsLst>
              <a:gs pos="3900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72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103885-592C-7CAB-012D-5696DBA4ED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3442" y="4541263"/>
            <a:ext cx="4662957" cy="1395022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100">
                <a:solidFill>
                  <a:srgbClr val="FFFFFF"/>
                </a:solidFill>
              </a:rPr>
              <a:t>Staying hydrated in hot and humid temperatures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100">
              <a:solidFill>
                <a:srgbClr val="FFFFFF"/>
              </a:solidFill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100">
                <a:solidFill>
                  <a:srgbClr val="FFFFFF"/>
                </a:solidFill>
              </a:rPr>
              <a:t>Audrey Phillips LBSW RN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100">
                <a:solidFill>
                  <a:srgbClr val="FFFFFF"/>
                </a:solidFill>
              </a:rPr>
              <a:t>Medication Services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100">
                <a:solidFill>
                  <a:srgbClr val="FFFFFF"/>
                </a:solidFill>
              </a:rPr>
              <a:t> The Right Door for Hope Recover and Wellness</a:t>
            </a:r>
          </a:p>
        </p:txBody>
      </p:sp>
      <p:pic>
        <p:nvPicPr>
          <p:cNvPr id="5" name="Picture 4" descr="A bottle of orange juice with an orange">
            <a:extLst>
              <a:ext uri="{FF2B5EF4-FFF2-40B4-BE49-F238E27FC236}">
                <a16:creationId xmlns:a16="http://schemas.microsoft.com/office/drawing/2014/main" id="{A226EFFC-C72C-3081-D588-C9EAC1B56D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0517" b="10517"/>
          <a:stretch/>
        </p:blipFill>
        <p:spPr>
          <a:xfrm>
            <a:off x="6573907" y="1201485"/>
            <a:ext cx="5163022" cy="4077031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E37EECFC-A684-4391-AE85-4CDAF5565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0797"/>
            <a:ext cx="12191998" cy="457203"/>
          </a:xfrm>
          <a:prstGeom prst="rect">
            <a:avLst/>
          </a:prstGeom>
          <a:gradFill>
            <a:gsLst>
              <a:gs pos="0">
                <a:srgbClr val="000000">
                  <a:alpha val="43000"/>
                </a:srgbClr>
              </a:gs>
              <a:gs pos="79000">
                <a:schemeClr val="accent1">
                  <a:lumMod val="75000"/>
                  <a:alpha val="2200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738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Close-up of question mark on a hardwood floor against a wall">
            <a:extLst>
              <a:ext uri="{FF2B5EF4-FFF2-40B4-BE49-F238E27FC236}">
                <a16:creationId xmlns:a16="http://schemas.microsoft.com/office/drawing/2014/main" id="{3805A152-D366-FC8E-E490-53EA3BC229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555" y="1941035"/>
            <a:ext cx="8856890" cy="4351338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94B60ED-4E11-06B8-275C-3352C3B76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Did you know?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667FD5-6D9A-C5E2-5FEE-C559395DCA99}"/>
              </a:ext>
            </a:extLst>
          </p:cNvPr>
          <p:cNvSpPr txBox="1"/>
          <p:nvPr/>
        </p:nvSpPr>
        <p:spPr>
          <a:xfrm>
            <a:off x="4989250" y="2805344"/>
            <a:ext cx="41725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Water is essential in carrying nutrients and oxygen in our body, 90% of our blood is made of water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44567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BC5DF1-0144-9092-4F39-19F186D6C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398" y="502020"/>
            <a:ext cx="5140578" cy="1202955"/>
          </a:xfrm>
        </p:spPr>
        <p:txBody>
          <a:bodyPr anchor="b">
            <a:normAutofit/>
          </a:bodyPr>
          <a:lstStyle/>
          <a:p>
            <a:r>
              <a:rPr lang="en-US" sz="4000" dirty="0"/>
              <a:t>Staying hydrated helps your body. . 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A430B3-D07D-8A62-3018-2F8B10D1ED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6399" y="1704975"/>
            <a:ext cx="5283451" cy="4876799"/>
          </a:xfrm>
        </p:spPr>
        <p:txBody>
          <a:bodyPr anchor="t">
            <a:normAutofit/>
          </a:bodyPr>
          <a:lstStyle/>
          <a:p>
            <a:r>
              <a:rPr lang="en-US" sz="2000" dirty="0"/>
              <a:t>Regulate body temperature</a:t>
            </a:r>
          </a:p>
          <a:p>
            <a:r>
              <a:rPr lang="en-US" sz="2000" dirty="0"/>
              <a:t>Cushioning our joints and protecting tissues</a:t>
            </a:r>
          </a:p>
          <a:p>
            <a:r>
              <a:rPr lang="en-US" sz="2000" dirty="0"/>
              <a:t>Heart rate/ heartbeat </a:t>
            </a:r>
          </a:p>
          <a:p>
            <a:r>
              <a:rPr lang="en-US" sz="2000" dirty="0"/>
              <a:t>Blood pressure</a:t>
            </a:r>
          </a:p>
          <a:p>
            <a:r>
              <a:rPr lang="en-US" sz="2000" dirty="0"/>
              <a:t>Digestion/preventing constipation</a:t>
            </a:r>
          </a:p>
          <a:p>
            <a:r>
              <a:rPr lang="en-US" sz="2000" dirty="0"/>
              <a:t>Maintaining electrolyte balance</a:t>
            </a:r>
          </a:p>
          <a:p>
            <a:r>
              <a:rPr lang="en-US" sz="2000" dirty="0"/>
              <a:t>Flushing bacteria from the bladder</a:t>
            </a:r>
          </a:p>
          <a:p>
            <a:r>
              <a:rPr lang="en-US" sz="2000" dirty="0"/>
              <a:t>Gives us energy, maximizes physical performance</a:t>
            </a:r>
          </a:p>
          <a:p>
            <a:r>
              <a:rPr lang="en-US" sz="2000" dirty="0"/>
              <a:t>Promotes healthy brain function</a:t>
            </a:r>
          </a:p>
          <a:p>
            <a:r>
              <a:rPr lang="en-US" sz="2000" dirty="0"/>
              <a:t>Prevents and treats headaches</a:t>
            </a:r>
          </a:p>
          <a:p>
            <a:r>
              <a:rPr lang="en-US" sz="2000" dirty="0"/>
              <a:t>Boosts skin health and aides in weight loss</a:t>
            </a:r>
          </a:p>
          <a:p>
            <a:endParaRPr lang="en-US" sz="200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5"/>
            <a:ext cx="409252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"/>
            <a:ext cx="409252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2"/>
            <a:ext cx="4068667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10"/>
            <a:ext cx="3611467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Video 4" title="Floating Ice Cube And Lemon Slice">
            <a:hlinkClick r:id="" action="ppaction://media"/>
            <a:extLst>
              <a:ext uri="{FF2B5EF4-FFF2-40B4-BE49-F238E27FC236}">
                <a16:creationId xmlns:a16="http://schemas.microsoft.com/office/drawing/2014/main" id="{0C145F11-79DD-D345-6022-21FE44F0E2E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75967" y="2271985"/>
            <a:ext cx="4170530" cy="2345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481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2172A0AC-3DCE-4672-BCAF-28FEF91F60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E6F1C77-EDC9-4C5F-8C1C-62DD46BDA3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Sand dune with clear blue skies">
            <a:extLst>
              <a:ext uri="{FF2B5EF4-FFF2-40B4-BE49-F238E27FC236}">
                <a16:creationId xmlns:a16="http://schemas.microsoft.com/office/drawing/2014/main" id="{FC0BF73B-236A-7329-7C94-2548B0C852D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86"/>
          <a:stretch/>
        </p:blipFill>
        <p:spPr>
          <a:xfrm>
            <a:off x="20" y="10"/>
            <a:ext cx="8450297" cy="6857990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47FEAD7-4473-DDC1-2F77-5A8805CA3B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19785"/>
            <a:ext cx="4619621" cy="39571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>
                <a:solidFill>
                  <a:srgbClr val="FFFFFF"/>
                </a:solidFill>
              </a:rPr>
              <a:t>Dehydration, heat stroke and heat exhaustion can happen to you if you spend a lot of time in the hot weather and do not drink enough water.</a:t>
            </a:r>
          </a:p>
          <a:p>
            <a:pPr marL="0" indent="0">
              <a:buNone/>
            </a:pPr>
            <a:endParaRPr lang="en-US" sz="1600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US" sz="160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US" sz="1600">
                <a:solidFill>
                  <a:srgbClr val="FFFFFF"/>
                </a:solidFill>
              </a:rPr>
              <a:t>*some people have fluid restrictions and drinking too much water can cause problems too. If you have concerns on how much water you should be drinking consult your Physician.</a:t>
            </a:r>
          </a:p>
          <a:p>
            <a:pPr marL="0" indent="0">
              <a:buNone/>
            </a:pPr>
            <a:endParaRPr lang="en-US" sz="1600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US" sz="160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US" sz="1600">
                <a:solidFill>
                  <a:srgbClr val="FFFFFF"/>
                </a:solidFill>
              </a:rPr>
              <a:t>Standard for water intake is:</a:t>
            </a:r>
          </a:p>
          <a:p>
            <a:pPr marL="0" indent="0">
              <a:buNone/>
            </a:pPr>
            <a:r>
              <a:rPr lang="en-US" sz="1600">
                <a:solidFill>
                  <a:srgbClr val="FFFFFF"/>
                </a:solidFill>
              </a:rPr>
              <a:t>6 to 8,  8oz glasses a day</a:t>
            </a:r>
          </a:p>
        </p:txBody>
      </p:sp>
      <p:pic>
        <p:nvPicPr>
          <p:cNvPr id="7" name="Picture 6" descr="Thermometer outdoors">
            <a:extLst>
              <a:ext uri="{FF2B5EF4-FFF2-40B4-BE49-F238E27FC236}">
                <a16:creationId xmlns:a16="http://schemas.microsoft.com/office/drawing/2014/main" id="{148252A6-A749-EC81-CB81-37EC9404DD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962" b="-1"/>
          <a:stretch/>
        </p:blipFill>
        <p:spPr>
          <a:xfrm>
            <a:off x="6225997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950575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6CF2A2B-0745-440C-9224-C5C6A0A42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5BE6D6B-84C9-4D2B-97EB-773B7369EF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Straw hat, sunglasses laid on top of beach towel on sand">
            <a:extLst>
              <a:ext uri="{FF2B5EF4-FFF2-40B4-BE49-F238E27FC236}">
                <a16:creationId xmlns:a16="http://schemas.microsoft.com/office/drawing/2014/main" id="{094E6935-A993-9A51-771A-259485F571E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77" b="453"/>
          <a:stretch/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C5B77DA-1A50-BC0D-FCA2-57B93BF83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728906"/>
            <a:ext cx="9792471" cy="2057037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Prevention of dehydration, heat stroke and heat exhaustion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8863AC-2C50-9942-FDA1-46D7139E71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8181" y="2957665"/>
            <a:ext cx="9792471" cy="3171423"/>
          </a:xfrm>
        </p:spPr>
        <p:txBody>
          <a:bodyPr>
            <a:normAutofit/>
          </a:bodyPr>
          <a:lstStyle/>
          <a:p>
            <a:r>
              <a:rPr lang="en-US" sz="2000">
                <a:solidFill>
                  <a:srgbClr val="FFFFFF"/>
                </a:solidFill>
              </a:rPr>
              <a:t>Drink enough fluids when you are out in the sun.  When its hot or you are more active than usual you may need more fluids than you normally would.</a:t>
            </a:r>
          </a:p>
          <a:p>
            <a:r>
              <a:rPr lang="en-US" sz="2000">
                <a:solidFill>
                  <a:srgbClr val="FFFFFF"/>
                </a:solidFill>
              </a:rPr>
              <a:t>If you are doing physical activity do it during the cooler part of the day</a:t>
            </a:r>
          </a:p>
          <a:p>
            <a:r>
              <a:rPr lang="en-US" sz="2000">
                <a:solidFill>
                  <a:srgbClr val="FFFFFF"/>
                </a:solidFill>
              </a:rPr>
              <a:t>Wear your sun protection: sunscreen (reapply as needed), sunglasses, hat and or umbrella</a:t>
            </a:r>
          </a:p>
          <a:p>
            <a:pPr marL="0" indent="0">
              <a:buNone/>
            </a:pPr>
            <a:endParaRPr lang="en-US" sz="20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444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F41DC-0323-7416-28D9-DFCDE8C81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9940" y="365124"/>
            <a:ext cx="6172200" cy="1828800"/>
          </a:xfrm>
        </p:spPr>
        <p:txBody>
          <a:bodyPr>
            <a:normAutofit/>
          </a:bodyPr>
          <a:lstStyle/>
          <a:p>
            <a:r>
              <a:rPr lang="en-US"/>
              <a:t>Signs of Dehyration</a:t>
            </a:r>
          </a:p>
        </p:txBody>
      </p:sp>
      <p:pic>
        <p:nvPicPr>
          <p:cNvPr id="5" name="Content Placeholder 4" descr="Glass of water with bubbles">
            <a:extLst>
              <a:ext uri="{FF2B5EF4-FFF2-40B4-BE49-F238E27FC236}">
                <a16:creationId xmlns:a16="http://schemas.microsoft.com/office/drawing/2014/main" id="{98EA3A9A-4116-8546-0350-5DF5FAD5BC7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6" r="-1" b="-1"/>
          <a:stretch/>
        </p:blipFill>
        <p:spPr>
          <a:xfrm>
            <a:off x="20" y="10"/>
            <a:ext cx="4639713" cy="6857990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884CCA0-18A0-9AE6-8003-2590009012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9940" y="2322576"/>
            <a:ext cx="6172200" cy="3858768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Thirst</a:t>
            </a:r>
          </a:p>
          <a:p>
            <a:r>
              <a:rPr lang="en-US" sz="2400" dirty="0"/>
              <a:t>Reduced urination</a:t>
            </a:r>
          </a:p>
          <a:p>
            <a:r>
              <a:rPr lang="en-US" sz="2400" dirty="0"/>
              <a:t>Headache</a:t>
            </a:r>
          </a:p>
          <a:p>
            <a:r>
              <a:rPr lang="en-US" sz="2400" dirty="0"/>
              <a:t>Dry skin</a:t>
            </a:r>
          </a:p>
          <a:p>
            <a:r>
              <a:rPr lang="en-US" sz="2400" dirty="0"/>
              <a:t>Fatigue</a:t>
            </a:r>
          </a:p>
          <a:p>
            <a:r>
              <a:rPr lang="en-US" sz="2400" dirty="0"/>
              <a:t>Dry mouth and mucus membranes</a:t>
            </a:r>
          </a:p>
          <a:p>
            <a:r>
              <a:rPr lang="en-US" sz="2400" dirty="0"/>
              <a:t>Increased heart rate and breathing</a:t>
            </a:r>
          </a:p>
          <a:p>
            <a:r>
              <a:rPr lang="en-US" sz="2400" dirty="0"/>
              <a:t>Dehydration can also occur with fever, diarrhea and or vomiting</a:t>
            </a:r>
          </a:p>
        </p:txBody>
      </p:sp>
    </p:spTree>
    <p:extLst>
      <p:ext uri="{BB962C8B-B14F-4D97-AF65-F5344CB8AC3E}">
        <p14:creationId xmlns:p14="http://schemas.microsoft.com/office/powerpoint/2010/main" val="32369453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2287B0-BA95-0594-F2B3-53149C238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397" y="502020"/>
            <a:ext cx="5323715" cy="1642970"/>
          </a:xfrm>
        </p:spPr>
        <p:txBody>
          <a:bodyPr anchor="b">
            <a:normAutofit/>
          </a:bodyPr>
          <a:lstStyle/>
          <a:p>
            <a:r>
              <a:rPr lang="en-US" sz="4000"/>
              <a:t>Management of Dehyrdration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CB5583-D520-B3CC-4A2A-0B9B568868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4923" y="2405894"/>
            <a:ext cx="5315189" cy="3535083"/>
          </a:xfrm>
        </p:spPr>
        <p:txBody>
          <a:bodyPr anchor="t">
            <a:normAutofit/>
          </a:bodyPr>
          <a:lstStyle/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REHYDRATE by drinking fluids or electrolyte drinks</a:t>
            </a:r>
          </a:p>
          <a:p>
            <a:endParaRPr lang="en-US" sz="2000" dirty="0"/>
          </a:p>
          <a:p>
            <a:r>
              <a:rPr lang="en-US" sz="2000" dirty="0"/>
              <a:t>In more severe cases IV fluids may be needed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5"/>
            <a:ext cx="409252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"/>
            <a:ext cx="409252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2"/>
            <a:ext cx="4068667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10"/>
            <a:ext cx="3611467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Glass of water with bubbles">
            <a:extLst>
              <a:ext uri="{FF2B5EF4-FFF2-40B4-BE49-F238E27FC236}">
                <a16:creationId xmlns:a16="http://schemas.microsoft.com/office/drawing/2014/main" id="{EED7A8FA-323C-69F6-C627-2EF845D008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8542" y="909081"/>
            <a:ext cx="3385380" cy="5071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8016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DC36E1-E908-9922-96E3-133DE38A71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397" y="502020"/>
            <a:ext cx="5323715" cy="164297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Heat Stroke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07A0ECA-6CE1-1872-45A7-80F4E5DE5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4923" y="2405894"/>
            <a:ext cx="5315189" cy="35350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/>
            <a:r>
              <a:rPr lang="en-US" sz="2000"/>
              <a:t>Cold, pale clammy skin</a:t>
            </a:r>
          </a:p>
          <a:p>
            <a:pPr marL="285750"/>
            <a:r>
              <a:rPr lang="en-US" sz="2000"/>
              <a:t>Fast weak pulses</a:t>
            </a:r>
          </a:p>
          <a:p>
            <a:pPr marL="285750"/>
            <a:r>
              <a:rPr lang="en-US" sz="2000"/>
              <a:t>Nausea with vomiting</a:t>
            </a:r>
          </a:p>
          <a:p>
            <a:pPr marL="285750"/>
            <a:r>
              <a:rPr lang="en-US" sz="2000"/>
              <a:t>Headache</a:t>
            </a:r>
          </a:p>
          <a:p>
            <a:pPr marL="285750"/>
            <a:r>
              <a:rPr lang="en-US" sz="2000"/>
              <a:t>Heavy sweating / diaphoretic</a:t>
            </a:r>
          </a:p>
          <a:p>
            <a:pPr marL="285750"/>
            <a:r>
              <a:rPr lang="en-US" sz="2000"/>
              <a:t>Muscle cramps</a:t>
            </a:r>
          </a:p>
          <a:p>
            <a:pPr marL="285750"/>
            <a:r>
              <a:rPr lang="en-US" sz="2000"/>
              <a:t>Dizziness</a:t>
            </a:r>
          </a:p>
          <a:p>
            <a:pPr marL="285750"/>
            <a:endParaRPr lang="en-US" sz="200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5"/>
            <a:ext cx="409252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"/>
            <a:ext cx="409252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2"/>
            <a:ext cx="4068667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10"/>
            <a:ext cx="3611467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Video 10" title="Cloudy Sky Sun Rays">
            <a:hlinkClick r:id="" action="ppaction://media"/>
            <a:extLst>
              <a:ext uri="{FF2B5EF4-FFF2-40B4-BE49-F238E27FC236}">
                <a16:creationId xmlns:a16="http://schemas.microsoft.com/office/drawing/2014/main" id="{9940C390-57C3-EDE7-9B50-30789C6CA60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75967" y="2271985"/>
            <a:ext cx="4170530" cy="2345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571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4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24F46BA-8905-A68B-572A-134BEB622A4A}"/>
              </a:ext>
            </a:extLst>
          </p:cNvPr>
          <p:cNvSpPr/>
          <p:nvPr/>
        </p:nvSpPr>
        <p:spPr>
          <a:xfrm>
            <a:off x="561975" y="266699"/>
            <a:ext cx="10915650" cy="646747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425450-9EB7-50DD-306E-94B986E0B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If you suspect heat stroke or heat exhaustion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C7621-9EF8-0706-AB89-1CF6E4C68A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400" b="1" dirty="0">
                <a:solidFill>
                  <a:srgbClr val="FF0000"/>
                </a:solidFill>
              </a:rPr>
              <a:t>CALL 911</a:t>
            </a:r>
          </a:p>
          <a:p>
            <a:endParaRPr lang="en-US" sz="4400" dirty="0">
              <a:solidFill>
                <a:srgbClr val="FF0000"/>
              </a:solidFill>
            </a:endParaRPr>
          </a:p>
          <a:p>
            <a:r>
              <a:rPr lang="en-US" sz="4400" dirty="0">
                <a:solidFill>
                  <a:srgbClr val="FF0000"/>
                </a:solidFill>
              </a:rPr>
              <a:t>Although heat stroke, dehydration and heat exhaustion have similar symptoms, their treatment varies</a:t>
            </a:r>
          </a:p>
        </p:txBody>
      </p:sp>
    </p:spTree>
    <p:extLst>
      <p:ext uri="{BB962C8B-B14F-4D97-AF65-F5344CB8AC3E}">
        <p14:creationId xmlns:p14="http://schemas.microsoft.com/office/powerpoint/2010/main" val="34202751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lose-up of a person using a mobile phone">
            <a:extLst>
              <a:ext uri="{FF2B5EF4-FFF2-40B4-BE49-F238E27FC236}">
                <a16:creationId xmlns:a16="http://schemas.microsoft.com/office/drawing/2014/main" id="{D087CEF5-A694-2C85-FE2D-774D7180FA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2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060ECC-AD81-A6BE-424B-E9EADED66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US" sz="4000" dirty="0"/>
              <a:t>Management of Heat Stroke</a:t>
            </a:r>
            <a:br>
              <a:rPr lang="en-US" sz="4000" dirty="0"/>
            </a:b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DEF3E5-038E-2E15-2686-1F8874A427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US" sz="2000"/>
              <a:t>Call 911- they will give you further instruction including the following:</a:t>
            </a:r>
          </a:p>
          <a:p>
            <a:endParaRPr lang="en-US" sz="2000"/>
          </a:p>
          <a:p>
            <a:r>
              <a:rPr lang="en-US" sz="2000"/>
              <a:t>Move the person to a cooler place</a:t>
            </a:r>
          </a:p>
          <a:p>
            <a:r>
              <a:rPr lang="en-US" sz="2000"/>
              <a:t>Do not let the victim drink anything</a:t>
            </a:r>
          </a:p>
          <a:p>
            <a:r>
              <a:rPr lang="en-US" sz="2000"/>
              <a:t>Lower the victims temperature</a:t>
            </a:r>
          </a:p>
          <a:p>
            <a:pPr marL="0" indent="0">
              <a:buNone/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6961157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Blanket on the ground">
            <a:extLst>
              <a:ext uri="{FF2B5EF4-FFF2-40B4-BE49-F238E27FC236}">
                <a16:creationId xmlns:a16="http://schemas.microsoft.com/office/drawing/2014/main" id="{96E3126B-FCAF-1E56-605F-083E25E36B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" r="-1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F955C9-3EBC-63E5-1ECA-28B1A7500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US" sz="4000" dirty="0"/>
              <a:t>Heat Exhaustion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A77A59F-BE59-5C02-D8BD-CC9E104B2A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US" sz="2000" dirty="0"/>
              <a:t>High body temperature (over 103 degrees Fahrenheit</a:t>
            </a:r>
          </a:p>
          <a:p>
            <a:r>
              <a:rPr lang="en-US" sz="2000" dirty="0"/>
              <a:t>Cold clammy skin</a:t>
            </a:r>
          </a:p>
          <a:p>
            <a:r>
              <a:rPr lang="en-US" sz="2000" dirty="0"/>
              <a:t>Fast, strong pulse</a:t>
            </a:r>
          </a:p>
          <a:p>
            <a:r>
              <a:rPr lang="en-US" sz="2000" dirty="0"/>
              <a:t>Headache/nausea</a:t>
            </a:r>
          </a:p>
          <a:p>
            <a:r>
              <a:rPr lang="en-US" sz="2000" dirty="0"/>
              <a:t>Confusion</a:t>
            </a:r>
          </a:p>
          <a:p>
            <a:r>
              <a:rPr lang="en-US" sz="2000" dirty="0"/>
              <a:t>Losing consciousness</a:t>
            </a:r>
          </a:p>
          <a:p>
            <a:r>
              <a:rPr lang="en-US" sz="2000" dirty="0"/>
              <a:t>Perspiration drops and blood pressure drops</a:t>
            </a:r>
          </a:p>
        </p:txBody>
      </p:sp>
    </p:spTree>
    <p:extLst>
      <p:ext uri="{BB962C8B-B14F-4D97-AF65-F5344CB8AC3E}">
        <p14:creationId xmlns:p14="http://schemas.microsoft.com/office/powerpoint/2010/main" val="36874559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ir bubbles trapped in ice">
            <a:extLst>
              <a:ext uri="{FF2B5EF4-FFF2-40B4-BE49-F238E27FC236}">
                <a16:creationId xmlns:a16="http://schemas.microsoft.com/office/drawing/2014/main" id="{F0896BBA-DFAC-88CE-9EE2-A993D8A447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14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84CFAF-CAE7-BD73-16A7-29C9375036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US" sz="5200">
                <a:solidFill>
                  <a:srgbClr val="FFFFFF"/>
                </a:solidFill>
              </a:rPr>
              <a:t>Management of Heat Exhaustion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7C9016-481B-7F28-91C1-1BC39BCE1D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US" sz="1700">
                <a:solidFill>
                  <a:srgbClr val="FFFFFF"/>
                </a:solidFill>
              </a:rPr>
              <a:t>Move victim to a cooler place</a:t>
            </a:r>
          </a:p>
          <a:p>
            <a:r>
              <a:rPr lang="en-US" sz="1700">
                <a:solidFill>
                  <a:srgbClr val="FFFFFF"/>
                </a:solidFill>
              </a:rPr>
              <a:t>Sip water</a:t>
            </a:r>
          </a:p>
          <a:p>
            <a:r>
              <a:rPr lang="en-US" sz="1700">
                <a:solidFill>
                  <a:srgbClr val="FFFFFF"/>
                </a:solidFill>
              </a:rPr>
              <a:t>Lower their temperature- fanning them, applying ice packs to the groin and armpits. Use any resources you have to cool them down.</a:t>
            </a:r>
          </a:p>
        </p:txBody>
      </p:sp>
    </p:spTree>
    <p:extLst>
      <p:ext uri="{BB962C8B-B14F-4D97-AF65-F5344CB8AC3E}">
        <p14:creationId xmlns:p14="http://schemas.microsoft.com/office/powerpoint/2010/main" val="11808887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Dog in front of electric fan">
            <a:extLst>
              <a:ext uri="{FF2B5EF4-FFF2-40B4-BE49-F238E27FC236}">
                <a16:creationId xmlns:a16="http://schemas.microsoft.com/office/drawing/2014/main" id="{DDC280C7-B782-02B8-7DB4-DCB15911ECC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2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D7B0FB8-7543-4353-0E33-333DE2EC83E8}"/>
              </a:ext>
            </a:extLst>
          </p:cNvPr>
          <p:cNvSpPr txBox="1"/>
          <p:nvPr/>
        </p:nvSpPr>
        <p:spPr>
          <a:xfrm>
            <a:off x="838200" y="365125"/>
            <a:ext cx="3822189" cy="1899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>
                <a:latin typeface="+mj-lt"/>
                <a:ea typeface="+mj-ea"/>
                <a:cs typeface="+mj-cs"/>
              </a:rPr>
              <a:t>Staying cool without AC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>
                <a:latin typeface="+mj-lt"/>
                <a:ea typeface="+mj-ea"/>
                <a:cs typeface="+mj-cs"/>
              </a:rPr>
              <a:t>	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461012-2FBD-3385-713C-80F235B118AE}"/>
              </a:ext>
            </a:extLst>
          </p:cNvPr>
          <p:cNvSpPr txBox="1"/>
          <p:nvPr/>
        </p:nvSpPr>
        <p:spPr>
          <a:xfrm>
            <a:off x="83820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Stay </a:t>
            </a:r>
            <a:r>
              <a:rPr lang="en-US" sz="2000" dirty="0" err="1"/>
              <a:t>hydrtated</a:t>
            </a:r>
            <a:endParaRPr lang="en-US" sz="20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Take a cold shower or bath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Use a cool washcloth on your neck or wrist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Close your blinds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Sleep in your basement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Use breathable linens such as cotton	</a:t>
            </a:r>
          </a:p>
        </p:txBody>
      </p:sp>
    </p:spTree>
    <p:extLst>
      <p:ext uri="{BB962C8B-B14F-4D97-AF65-F5344CB8AC3E}">
        <p14:creationId xmlns:p14="http://schemas.microsoft.com/office/powerpoint/2010/main" val="4229055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5508E1E-6129-4BB8-30F0-5C2F23D115C0}"/>
              </a:ext>
            </a:extLst>
          </p:cNvPr>
          <p:cNvSpPr txBox="1"/>
          <p:nvPr/>
        </p:nvSpPr>
        <p:spPr>
          <a:xfrm>
            <a:off x="640080" y="325369"/>
            <a:ext cx="4368602" cy="19568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>
                <a:latin typeface="+mj-lt"/>
                <a:ea typeface="+mj-ea"/>
                <a:cs typeface="+mj-cs"/>
              </a:rPr>
              <a:t>REFERENCES</a:t>
            </a:r>
          </a:p>
        </p:txBody>
      </p:sp>
      <p:sp>
        <p:nvSpPr>
          <p:cNvPr id="15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E9931D-1F1F-BD7F-534E-0B542A5D50D0}"/>
              </a:ext>
            </a:extLst>
          </p:cNvPr>
          <p:cNvSpPr txBox="1"/>
          <p:nvPr/>
        </p:nvSpPr>
        <p:spPr>
          <a:xfrm>
            <a:off x="640080" y="2872899"/>
            <a:ext cx="4243589" cy="33206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>
                <a:hlinkClick r:id="rId2"/>
              </a:rPr>
              <a:t>Heat Stroke vs Heat Exhaustion vs Dehydration (acls.net)</a:t>
            </a:r>
            <a:endParaRPr lang="en-US" sz="17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>
                <a:hlinkClick r:id="rId3"/>
              </a:rPr>
              <a:t>How to stay cool without air conditioning – CNN</a:t>
            </a:r>
            <a:endParaRPr lang="en-US" sz="17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>
                <a:hlinkClick r:id="rId4"/>
              </a:rPr>
              <a:t>Water: How much should you drink every day? - Mayo Clinic</a:t>
            </a:r>
            <a:endParaRPr lang="en-US" sz="17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>
                <a:hlinkClick r:id="rId5"/>
              </a:rPr>
              <a:t>Easy Ways to Prevent Dehydration (amedisys.com)</a:t>
            </a:r>
            <a:endParaRPr lang="en-US" sz="1700"/>
          </a:p>
        </p:txBody>
      </p:sp>
      <p:pic>
        <p:nvPicPr>
          <p:cNvPr id="5" name="Picture 4" descr="Close-up of a real snowflake">
            <a:extLst>
              <a:ext uri="{FF2B5EF4-FFF2-40B4-BE49-F238E27FC236}">
                <a16:creationId xmlns:a16="http://schemas.microsoft.com/office/drawing/2014/main" id="{A49BEB3F-F07A-A99F-FCA2-D635C8CAE88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47" r="600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5476626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532</Words>
  <Application>Microsoft Office PowerPoint</Application>
  <PresentationFormat>Widescreen</PresentationFormat>
  <Paragraphs>93</Paragraphs>
  <Slides>14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Hydration</vt:lpstr>
      <vt:lpstr>Did you know?</vt:lpstr>
      <vt:lpstr>Staying hydrated helps your body. . . </vt:lpstr>
      <vt:lpstr>PowerPoint Presentation</vt:lpstr>
      <vt:lpstr>Prevention of dehydration, heat stroke and heat exhaustion</vt:lpstr>
      <vt:lpstr>Signs of Dehyration</vt:lpstr>
      <vt:lpstr>Management of Dehyrdration </vt:lpstr>
      <vt:lpstr>Heat Stroke</vt:lpstr>
      <vt:lpstr>If you suspect heat stroke or heat exhaustion</vt:lpstr>
      <vt:lpstr>Management of Heat Stroke </vt:lpstr>
      <vt:lpstr>Heat Exhaustion</vt:lpstr>
      <vt:lpstr>Management of Heat Exhaustion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Hydration</dc:title>
  <dc:creator>Phillips, Audrey</dc:creator>
  <cp:lastModifiedBy>Phillips, Audrey</cp:lastModifiedBy>
  <cp:revision>2</cp:revision>
  <dcterms:created xsi:type="dcterms:W3CDTF">2022-06-24T14:11:55Z</dcterms:created>
  <dcterms:modified xsi:type="dcterms:W3CDTF">2022-06-30T15:03:18Z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871d6927-3dcc-4b0a-8378-67d249542263_Enabled">
    <vt:lpwstr>true</vt:lpwstr>
  </property>
  <property fmtid="{D5CDD505-2E9C-101B-9397-08002B2CF9AE}" pid="3" name="MSIP_Label_871d6927-3dcc-4b0a-8378-67d249542263_SetDate">
    <vt:lpwstr>2022-06-24T14:11:55Z</vt:lpwstr>
  </property>
  <property fmtid="{D5CDD505-2E9C-101B-9397-08002B2CF9AE}" pid="4" name="MSIP_Label_871d6927-3dcc-4b0a-8378-67d249542263_Method">
    <vt:lpwstr>Standard</vt:lpwstr>
  </property>
  <property fmtid="{D5CDD505-2E9C-101B-9397-08002B2CF9AE}" pid="5" name="MSIP_Label_871d6927-3dcc-4b0a-8378-67d249542263_Name">
    <vt:lpwstr>defa4170-0d19-0005-0004-bc88714345d2</vt:lpwstr>
  </property>
  <property fmtid="{D5CDD505-2E9C-101B-9397-08002B2CF9AE}" pid="6" name="MSIP_Label_871d6927-3dcc-4b0a-8378-67d249542263_SiteId">
    <vt:lpwstr>9fc9da22-68cb-4f63-bc14-271222a756fe</vt:lpwstr>
  </property>
  <property fmtid="{D5CDD505-2E9C-101B-9397-08002B2CF9AE}" pid="7" name="MSIP_Label_871d6927-3dcc-4b0a-8378-67d249542263_ActionId">
    <vt:lpwstr>ed0b7b34-2e6f-49fc-beb6-b6f131b376d9</vt:lpwstr>
  </property>
  <property fmtid="{D5CDD505-2E9C-101B-9397-08002B2CF9AE}" pid="8" name="MSIP_Label_871d6927-3dcc-4b0a-8378-67d249542263_ContentBits">
    <vt:lpwstr>0</vt:lpwstr>
  </property>
</Properties>
</file>