
<file path=[Content_Types].xml><?xml version="1.0" encoding="utf-8"?>
<Types xmlns="http://schemas.openxmlformats.org/package/2006/content-types">
  <Default Extension="docx" ContentType="application/vnd.openxmlformats-officedocument.wordprocessingml.document"/>
  <Default Extension="emf" ContentType="image/x-emf"/>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4097" r:id="rId4"/>
  </p:sldMasterIdLst>
  <p:notesMasterIdLst>
    <p:notesMasterId r:id="rId59"/>
  </p:notesMasterIdLst>
  <p:sldIdLst>
    <p:sldId id="256" r:id="rId5"/>
    <p:sldId id="311" r:id="rId6"/>
    <p:sldId id="257" r:id="rId7"/>
    <p:sldId id="291" r:id="rId8"/>
    <p:sldId id="340" r:id="rId9"/>
    <p:sldId id="334" r:id="rId10"/>
    <p:sldId id="306" r:id="rId11"/>
    <p:sldId id="260" r:id="rId12"/>
    <p:sldId id="330" r:id="rId13"/>
    <p:sldId id="341" r:id="rId14"/>
    <p:sldId id="337" r:id="rId15"/>
    <p:sldId id="261" r:id="rId16"/>
    <p:sldId id="262" r:id="rId17"/>
    <p:sldId id="263" r:id="rId18"/>
    <p:sldId id="280" r:id="rId19"/>
    <p:sldId id="281" r:id="rId20"/>
    <p:sldId id="342" r:id="rId21"/>
    <p:sldId id="343" r:id="rId22"/>
    <p:sldId id="344" r:id="rId23"/>
    <p:sldId id="345" r:id="rId24"/>
    <p:sldId id="283" r:id="rId25"/>
    <p:sldId id="284" r:id="rId26"/>
    <p:sldId id="309" r:id="rId27"/>
    <p:sldId id="264" r:id="rId28"/>
    <p:sldId id="265" r:id="rId29"/>
    <p:sldId id="266" r:id="rId30"/>
    <p:sldId id="267" r:id="rId31"/>
    <p:sldId id="326" r:id="rId32"/>
    <p:sldId id="268" r:id="rId33"/>
    <p:sldId id="269" r:id="rId34"/>
    <p:sldId id="325" r:id="rId35"/>
    <p:sldId id="324" r:id="rId36"/>
    <p:sldId id="270" r:id="rId37"/>
    <p:sldId id="271" r:id="rId38"/>
    <p:sldId id="272" r:id="rId39"/>
    <p:sldId id="294" r:id="rId40"/>
    <p:sldId id="276" r:id="rId41"/>
    <p:sldId id="273" r:id="rId42"/>
    <p:sldId id="274" r:id="rId43"/>
    <p:sldId id="295" r:id="rId44"/>
    <p:sldId id="275" r:id="rId45"/>
    <p:sldId id="297" r:id="rId46"/>
    <p:sldId id="298" r:id="rId47"/>
    <p:sldId id="320" r:id="rId48"/>
    <p:sldId id="321" r:id="rId49"/>
    <p:sldId id="322" r:id="rId50"/>
    <p:sldId id="299" r:id="rId51"/>
    <p:sldId id="300" r:id="rId52"/>
    <p:sldId id="301" r:id="rId53"/>
    <p:sldId id="323" r:id="rId54"/>
    <p:sldId id="329" r:id="rId55"/>
    <p:sldId id="278" r:id="rId56"/>
    <p:sldId id="279" r:id="rId57"/>
    <p:sldId id="308" r:id="rId58"/>
  </p:sldIdLst>
  <p:sldSz cx="12192000" cy="6858000"/>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632" autoAdjust="0"/>
    <p:restoredTop sz="93011" autoAdjust="0"/>
  </p:normalViewPr>
  <p:slideViewPr>
    <p:cSldViewPr snapToGrid="0">
      <p:cViewPr varScale="1">
        <p:scale>
          <a:sx n="80" d="100"/>
          <a:sy n="80" d="100"/>
        </p:scale>
        <p:origin x="71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FF7B13D-B7B7-4198-8241-4A57FC03CC75}" type="doc">
      <dgm:prSet loTypeId="urn:microsoft.com/office/officeart/2016/7/layout/HorizontalActionList" loCatId="List" qsTypeId="urn:microsoft.com/office/officeart/2005/8/quickstyle/simple4" qsCatId="simple" csTypeId="urn:microsoft.com/office/officeart/2005/8/colors/colorful2" csCatId="colorful" phldr="1"/>
      <dgm:spPr/>
      <dgm:t>
        <a:bodyPr/>
        <a:lstStyle/>
        <a:p>
          <a:endParaRPr lang="en-US"/>
        </a:p>
      </dgm:t>
    </dgm:pt>
    <dgm:pt modelId="{4B6D1811-067B-452C-8752-D8BB4244A18F}">
      <dgm:prSet/>
      <dgm:spPr/>
      <dgm:t>
        <a:bodyPr/>
        <a:lstStyle/>
        <a:p>
          <a:r>
            <a:rPr lang="en-US" dirty="0"/>
            <a:t>Abuse Class I</a:t>
          </a:r>
        </a:p>
      </dgm:t>
    </dgm:pt>
    <dgm:pt modelId="{D5F50655-1BC7-4E7A-A7F2-7C75A3830DD0}" type="parTrans" cxnId="{4EFB9E69-609F-41F3-A26C-3BD352A75E52}">
      <dgm:prSet/>
      <dgm:spPr/>
      <dgm:t>
        <a:bodyPr/>
        <a:lstStyle/>
        <a:p>
          <a:endParaRPr lang="en-US"/>
        </a:p>
      </dgm:t>
    </dgm:pt>
    <dgm:pt modelId="{E50BA774-D9D4-4A42-AB3C-9D5796C21ACA}" type="sibTrans" cxnId="{4EFB9E69-609F-41F3-A26C-3BD352A75E52}">
      <dgm:prSet/>
      <dgm:spPr/>
      <dgm:t>
        <a:bodyPr/>
        <a:lstStyle/>
        <a:p>
          <a:endParaRPr lang="en-US"/>
        </a:p>
      </dgm:t>
    </dgm:pt>
    <dgm:pt modelId="{2D3F5ABF-35A8-4BB0-903A-B79465B69EFD}">
      <dgm:prSet custT="1"/>
      <dgm:spPr/>
      <dgm:t>
        <a:bodyPr/>
        <a:lstStyle/>
        <a:p>
          <a:r>
            <a:rPr lang="en-US" sz="2400" dirty="0"/>
            <a:t>Causes or contributes to the death, sexual abuse, or serious physical harm.</a:t>
          </a:r>
        </a:p>
      </dgm:t>
    </dgm:pt>
    <dgm:pt modelId="{593D793F-F1DB-4C18-95B8-E048130036B4}" type="parTrans" cxnId="{6DC51DFB-282B-465C-8B3A-BB687DF1D9BB}">
      <dgm:prSet/>
      <dgm:spPr/>
      <dgm:t>
        <a:bodyPr/>
        <a:lstStyle/>
        <a:p>
          <a:endParaRPr lang="en-US"/>
        </a:p>
      </dgm:t>
    </dgm:pt>
    <dgm:pt modelId="{9CC2090C-1956-48A4-B76A-9EEEC5FC9E69}" type="sibTrans" cxnId="{6DC51DFB-282B-465C-8B3A-BB687DF1D9BB}">
      <dgm:prSet/>
      <dgm:spPr/>
      <dgm:t>
        <a:bodyPr/>
        <a:lstStyle/>
        <a:p>
          <a:endParaRPr lang="en-US"/>
        </a:p>
      </dgm:t>
    </dgm:pt>
    <dgm:pt modelId="{F4578C6E-AB6D-4C54-A2AC-3442326F2B75}">
      <dgm:prSet/>
      <dgm:spPr/>
      <dgm:t>
        <a:bodyPr/>
        <a:lstStyle/>
        <a:p>
          <a:r>
            <a:rPr lang="en-US" dirty="0"/>
            <a:t>Abuse Class II</a:t>
          </a:r>
        </a:p>
      </dgm:t>
    </dgm:pt>
    <dgm:pt modelId="{5889E2CD-11BB-4706-8CB1-28312EE4EB10}" type="parTrans" cxnId="{D53AF97B-DF03-43C2-B876-1153D89B0624}">
      <dgm:prSet/>
      <dgm:spPr/>
      <dgm:t>
        <a:bodyPr/>
        <a:lstStyle/>
        <a:p>
          <a:endParaRPr lang="en-US"/>
        </a:p>
      </dgm:t>
    </dgm:pt>
    <dgm:pt modelId="{85CABE43-8E58-4060-9A8E-998991E1571E}" type="sibTrans" cxnId="{D53AF97B-DF03-43C2-B876-1153D89B0624}">
      <dgm:prSet/>
      <dgm:spPr/>
      <dgm:t>
        <a:bodyPr/>
        <a:lstStyle/>
        <a:p>
          <a:endParaRPr lang="en-US"/>
        </a:p>
      </dgm:t>
    </dgm:pt>
    <dgm:pt modelId="{7C77C208-112E-40F1-BEC1-956A31C8F35D}">
      <dgm:prSet custT="1"/>
      <dgm:spPr/>
      <dgm:t>
        <a:bodyPr/>
        <a:lstStyle/>
        <a:p>
          <a:r>
            <a:rPr lang="en-US" sz="2400" dirty="0"/>
            <a:t>causes or contributes to non-serious physical harm, the use of unreasonable force, emotional harm, and exploitation.</a:t>
          </a:r>
        </a:p>
      </dgm:t>
    </dgm:pt>
    <dgm:pt modelId="{2D444EE4-E03B-4AFD-800C-C62F2BC61401}" type="parTrans" cxnId="{236BCEE3-920C-4326-8FAC-E82F038301FD}">
      <dgm:prSet/>
      <dgm:spPr/>
      <dgm:t>
        <a:bodyPr/>
        <a:lstStyle/>
        <a:p>
          <a:endParaRPr lang="en-US"/>
        </a:p>
      </dgm:t>
    </dgm:pt>
    <dgm:pt modelId="{681D9639-8EB6-47CC-842C-6315A728E0B9}" type="sibTrans" cxnId="{236BCEE3-920C-4326-8FAC-E82F038301FD}">
      <dgm:prSet/>
      <dgm:spPr/>
      <dgm:t>
        <a:bodyPr/>
        <a:lstStyle/>
        <a:p>
          <a:endParaRPr lang="en-US"/>
        </a:p>
      </dgm:t>
    </dgm:pt>
    <dgm:pt modelId="{B679158F-AA4D-4363-A21C-EC90B53F7EE1}">
      <dgm:prSet/>
      <dgm:spPr/>
      <dgm:t>
        <a:bodyPr/>
        <a:lstStyle/>
        <a:p>
          <a:r>
            <a:rPr lang="en-US" dirty="0"/>
            <a:t>Abuse Class III</a:t>
          </a:r>
        </a:p>
      </dgm:t>
    </dgm:pt>
    <dgm:pt modelId="{5893F3F9-D1E9-412E-87A4-694771EA377E}" type="parTrans" cxnId="{725FD9BA-9AF3-4BDF-844A-C31802771D9A}">
      <dgm:prSet/>
      <dgm:spPr/>
      <dgm:t>
        <a:bodyPr/>
        <a:lstStyle/>
        <a:p>
          <a:endParaRPr lang="en-US"/>
        </a:p>
      </dgm:t>
    </dgm:pt>
    <dgm:pt modelId="{6D707F34-35F4-4E72-A169-F8AE4343750E}" type="sibTrans" cxnId="{725FD9BA-9AF3-4BDF-844A-C31802771D9A}">
      <dgm:prSet/>
      <dgm:spPr/>
      <dgm:t>
        <a:bodyPr/>
        <a:lstStyle/>
        <a:p>
          <a:endParaRPr lang="en-US"/>
        </a:p>
      </dgm:t>
    </dgm:pt>
    <dgm:pt modelId="{1F6018A6-05BE-4D37-8F59-AB2516C432D9}">
      <dgm:prSet custT="1"/>
      <dgm:spPr/>
      <dgm:t>
        <a:bodyPr/>
        <a:lstStyle/>
        <a:p>
          <a:r>
            <a:rPr lang="en-US" sz="2000" dirty="0"/>
            <a:t>Abuse Class III is the use of language or other means of communication to degrade, threaten or sexually harass. </a:t>
          </a:r>
        </a:p>
      </dgm:t>
    </dgm:pt>
    <dgm:pt modelId="{125955BA-E6EE-4AA8-A77C-02F6C4FC89CF}" type="parTrans" cxnId="{924F9DA8-FB4F-4AE7-956F-B291312A82FA}">
      <dgm:prSet/>
      <dgm:spPr/>
      <dgm:t>
        <a:bodyPr/>
        <a:lstStyle/>
        <a:p>
          <a:endParaRPr lang="en-US"/>
        </a:p>
      </dgm:t>
    </dgm:pt>
    <dgm:pt modelId="{0909918D-E4BE-4090-8F7B-A21E8C88959D}" type="sibTrans" cxnId="{924F9DA8-FB4F-4AE7-956F-B291312A82FA}">
      <dgm:prSet/>
      <dgm:spPr/>
      <dgm:t>
        <a:bodyPr/>
        <a:lstStyle/>
        <a:p>
          <a:endParaRPr lang="en-US"/>
        </a:p>
      </dgm:t>
    </dgm:pt>
    <dgm:pt modelId="{8A66639A-E3BB-40FC-9F29-110244065B00}">
      <dgm:prSet custT="1"/>
      <dgm:spPr/>
      <dgm:t>
        <a:bodyPr/>
        <a:lstStyle/>
        <a:p>
          <a:r>
            <a:rPr lang="en-US" sz="2000" dirty="0"/>
            <a:t>Basically making someone feel worthless or to humiliate them. </a:t>
          </a:r>
        </a:p>
      </dgm:t>
    </dgm:pt>
    <dgm:pt modelId="{8B34A7DE-D6A4-4FB4-A490-564AD213C985}" type="parTrans" cxnId="{EA5B549A-E5DF-41EA-AAD4-EA8AB3B8EC25}">
      <dgm:prSet/>
      <dgm:spPr/>
      <dgm:t>
        <a:bodyPr/>
        <a:lstStyle/>
        <a:p>
          <a:endParaRPr lang="en-US"/>
        </a:p>
      </dgm:t>
    </dgm:pt>
    <dgm:pt modelId="{A08C9F73-0A03-4895-A0A6-D86BD2ED8BD1}" type="sibTrans" cxnId="{EA5B549A-E5DF-41EA-AAD4-EA8AB3B8EC25}">
      <dgm:prSet/>
      <dgm:spPr/>
      <dgm:t>
        <a:bodyPr/>
        <a:lstStyle/>
        <a:p>
          <a:endParaRPr lang="en-US"/>
        </a:p>
      </dgm:t>
    </dgm:pt>
    <dgm:pt modelId="{6CC2564C-D30B-4A9D-BC67-B7F2CDDCDA74}" type="pres">
      <dgm:prSet presAssocID="{FFF7B13D-B7B7-4198-8241-4A57FC03CC75}" presName="Name0" presStyleCnt="0">
        <dgm:presLayoutVars>
          <dgm:dir/>
          <dgm:animLvl val="lvl"/>
          <dgm:resizeHandles val="exact"/>
        </dgm:presLayoutVars>
      </dgm:prSet>
      <dgm:spPr/>
    </dgm:pt>
    <dgm:pt modelId="{FAD617AB-1B8C-4005-A5F5-3ABA5B0433EC}" type="pres">
      <dgm:prSet presAssocID="{4B6D1811-067B-452C-8752-D8BB4244A18F}" presName="composite" presStyleCnt="0"/>
      <dgm:spPr/>
    </dgm:pt>
    <dgm:pt modelId="{3D33089B-27A1-4944-B7C5-3F98A0A30B3B}" type="pres">
      <dgm:prSet presAssocID="{4B6D1811-067B-452C-8752-D8BB4244A18F}" presName="parTx" presStyleLbl="alignNode1" presStyleIdx="0" presStyleCnt="3">
        <dgm:presLayoutVars>
          <dgm:chMax val="0"/>
          <dgm:chPref val="0"/>
        </dgm:presLayoutVars>
      </dgm:prSet>
      <dgm:spPr/>
    </dgm:pt>
    <dgm:pt modelId="{AD1A7103-B7A2-47B2-8AC6-55D439398EC2}" type="pres">
      <dgm:prSet presAssocID="{4B6D1811-067B-452C-8752-D8BB4244A18F}" presName="desTx" presStyleLbl="alignAccFollowNode1" presStyleIdx="0" presStyleCnt="3" custScaleY="101610">
        <dgm:presLayoutVars/>
      </dgm:prSet>
      <dgm:spPr/>
    </dgm:pt>
    <dgm:pt modelId="{0C906414-C134-4433-A43B-0A7F0B58E01A}" type="pres">
      <dgm:prSet presAssocID="{E50BA774-D9D4-4A42-AB3C-9D5796C21ACA}" presName="space" presStyleCnt="0"/>
      <dgm:spPr/>
    </dgm:pt>
    <dgm:pt modelId="{69E16EDB-8445-464B-9852-B7C191EEE0C3}" type="pres">
      <dgm:prSet presAssocID="{F4578C6E-AB6D-4C54-A2AC-3442326F2B75}" presName="composite" presStyleCnt="0"/>
      <dgm:spPr/>
    </dgm:pt>
    <dgm:pt modelId="{E9507BB5-9DD3-4F7E-886C-7D7A1D28A9AE}" type="pres">
      <dgm:prSet presAssocID="{F4578C6E-AB6D-4C54-A2AC-3442326F2B75}" presName="parTx" presStyleLbl="alignNode1" presStyleIdx="1" presStyleCnt="3">
        <dgm:presLayoutVars>
          <dgm:chMax val="0"/>
          <dgm:chPref val="0"/>
        </dgm:presLayoutVars>
      </dgm:prSet>
      <dgm:spPr/>
    </dgm:pt>
    <dgm:pt modelId="{714B65A3-CD2A-469F-8762-C176B68F27E9}" type="pres">
      <dgm:prSet presAssocID="{F4578C6E-AB6D-4C54-A2AC-3442326F2B75}" presName="desTx" presStyleLbl="alignAccFollowNode1" presStyleIdx="1" presStyleCnt="3" custScaleX="115649" custScaleY="93017">
        <dgm:presLayoutVars/>
      </dgm:prSet>
      <dgm:spPr/>
    </dgm:pt>
    <dgm:pt modelId="{AC861FE5-7DD2-4474-AA31-240011F710F5}" type="pres">
      <dgm:prSet presAssocID="{85CABE43-8E58-4060-9A8E-998991E1571E}" presName="space" presStyleCnt="0"/>
      <dgm:spPr/>
    </dgm:pt>
    <dgm:pt modelId="{F4FCC037-3762-4CEC-88C6-63B8DE22C789}" type="pres">
      <dgm:prSet presAssocID="{B679158F-AA4D-4363-A21C-EC90B53F7EE1}" presName="composite" presStyleCnt="0"/>
      <dgm:spPr/>
    </dgm:pt>
    <dgm:pt modelId="{5332D953-C580-4053-A24C-3D7FFEBB80E2}" type="pres">
      <dgm:prSet presAssocID="{B679158F-AA4D-4363-A21C-EC90B53F7EE1}" presName="parTx" presStyleLbl="alignNode1" presStyleIdx="2" presStyleCnt="3">
        <dgm:presLayoutVars>
          <dgm:chMax val="0"/>
          <dgm:chPref val="0"/>
        </dgm:presLayoutVars>
      </dgm:prSet>
      <dgm:spPr/>
    </dgm:pt>
    <dgm:pt modelId="{71F7B2AC-FAC3-4E5C-9937-5B1F52580DBB}" type="pres">
      <dgm:prSet presAssocID="{B679158F-AA4D-4363-A21C-EC90B53F7EE1}" presName="desTx" presStyleLbl="alignAccFollowNode1" presStyleIdx="2" presStyleCnt="3">
        <dgm:presLayoutVars/>
      </dgm:prSet>
      <dgm:spPr/>
    </dgm:pt>
  </dgm:ptLst>
  <dgm:cxnLst>
    <dgm:cxn modelId="{8C799536-F448-4CA6-8C62-7996EE6598B6}" type="presOf" srcId="{F4578C6E-AB6D-4C54-A2AC-3442326F2B75}" destId="{E9507BB5-9DD3-4F7E-886C-7D7A1D28A9AE}" srcOrd="0" destOrd="0" presId="urn:microsoft.com/office/officeart/2016/7/layout/HorizontalActionList"/>
    <dgm:cxn modelId="{81E60E45-AFC3-497E-88CD-691DD690B053}" type="presOf" srcId="{7C77C208-112E-40F1-BEC1-956A31C8F35D}" destId="{714B65A3-CD2A-469F-8762-C176B68F27E9}" srcOrd="0" destOrd="0" presId="urn:microsoft.com/office/officeart/2016/7/layout/HorizontalActionList"/>
    <dgm:cxn modelId="{4EFB9E69-609F-41F3-A26C-3BD352A75E52}" srcId="{FFF7B13D-B7B7-4198-8241-4A57FC03CC75}" destId="{4B6D1811-067B-452C-8752-D8BB4244A18F}" srcOrd="0" destOrd="0" parTransId="{D5F50655-1BC7-4E7A-A7F2-7C75A3830DD0}" sibTransId="{E50BA774-D9D4-4A42-AB3C-9D5796C21ACA}"/>
    <dgm:cxn modelId="{20539C76-1088-41B7-A7FC-F1B595CA06B4}" type="presOf" srcId="{8A66639A-E3BB-40FC-9F29-110244065B00}" destId="{71F7B2AC-FAC3-4E5C-9937-5B1F52580DBB}" srcOrd="0" destOrd="1" presId="urn:microsoft.com/office/officeart/2016/7/layout/HorizontalActionList"/>
    <dgm:cxn modelId="{2FABAE57-5A77-4AAF-A556-9ACB91617A20}" type="presOf" srcId="{FFF7B13D-B7B7-4198-8241-4A57FC03CC75}" destId="{6CC2564C-D30B-4A9D-BC67-B7F2CDDCDA74}" srcOrd="0" destOrd="0" presId="urn:microsoft.com/office/officeart/2016/7/layout/HorizontalActionList"/>
    <dgm:cxn modelId="{D53AF97B-DF03-43C2-B876-1153D89B0624}" srcId="{FFF7B13D-B7B7-4198-8241-4A57FC03CC75}" destId="{F4578C6E-AB6D-4C54-A2AC-3442326F2B75}" srcOrd="1" destOrd="0" parTransId="{5889E2CD-11BB-4706-8CB1-28312EE4EB10}" sibTransId="{85CABE43-8E58-4060-9A8E-998991E1571E}"/>
    <dgm:cxn modelId="{7CF0688C-4270-4B5A-84BF-717EEE9CA646}" type="presOf" srcId="{4B6D1811-067B-452C-8752-D8BB4244A18F}" destId="{3D33089B-27A1-4944-B7C5-3F98A0A30B3B}" srcOrd="0" destOrd="0" presId="urn:microsoft.com/office/officeart/2016/7/layout/HorizontalActionList"/>
    <dgm:cxn modelId="{EA5B549A-E5DF-41EA-AAD4-EA8AB3B8EC25}" srcId="{1F6018A6-05BE-4D37-8F59-AB2516C432D9}" destId="{8A66639A-E3BB-40FC-9F29-110244065B00}" srcOrd="0" destOrd="0" parTransId="{8B34A7DE-D6A4-4FB4-A490-564AD213C985}" sibTransId="{A08C9F73-0A03-4895-A0A6-D86BD2ED8BD1}"/>
    <dgm:cxn modelId="{924F9DA8-FB4F-4AE7-956F-B291312A82FA}" srcId="{B679158F-AA4D-4363-A21C-EC90B53F7EE1}" destId="{1F6018A6-05BE-4D37-8F59-AB2516C432D9}" srcOrd="0" destOrd="0" parTransId="{125955BA-E6EE-4AA8-A77C-02F6C4FC89CF}" sibTransId="{0909918D-E4BE-4090-8F7B-A21E8C88959D}"/>
    <dgm:cxn modelId="{725FD9BA-9AF3-4BDF-844A-C31802771D9A}" srcId="{FFF7B13D-B7B7-4198-8241-4A57FC03CC75}" destId="{B679158F-AA4D-4363-A21C-EC90B53F7EE1}" srcOrd="2" destOrd="0" parTransId="{5893F3F9-D1E9-412E-87A4-694771EA377E}" sibTransId="{6D707F34-35F4-4E72-A169-F8AE4343750E}"/>
    <dgm:cxn modelId="{236BCEE3-920C-4326-8FAC-E82F038301FD}" srcId="{F4578C6E-AB6D-4C54-A2AC-3442326F2B75}" destId="{7C77C208-112E-40F1-BEC1-956A31C8F35D}" srcOrd="0" destOrd="0" parTransId="{2D444EE4-E03B-4AFD-800C-C62F2BC61401}" sibTransId="{681D9639-8EB6-47CC-842C-6315A728E0B9}"/>
    <dgm:cxn modelId="{C06BA6EE-6039-4AF2-8209-AFAC0113CDFF}" type="presOf" srcId="{2D3F5ABF-35A8-4BB0-903A-B79465B69EFD}" destId="{AD1A7103-B7A2-47B2-8AC6-55D439398EC2}" srcOrd="0" destOrd="0" presId="urn:microsoft.com/office/officeart/2016/7/layout/HorizontalActionList"/>
    <dgm:cxn modelId="{51F8B3F3-860F-42EE-AFD2-AA22644D5FB0}" type="presOf" srcId="{B679158F-AA4D-4363-A21C-EC90B53F7EE1}" destId="{5332D953-C580-4053-A24C-3D7FFEBB80E2}" srcOrd="0" destOrd="0" presId="urn:microsoft.com/office/officeart/2016/7/layout/HorizontalActionList"/>
    <dgm:cxn modelId="{C9A157FA-BE4C-4A85-B4CD-E9BF68896E2E}" type="presOf" srcId="{1F6018A6-05BE-4D37-8F59-AB2516C432D9}" destId="{71F7B2AC-FAC3-4E5C-9937-5B1F52580DBB}" srcOrd="0" destOrd="0" presId="urn:microsoft.com/office/officeart/2016/7/layout/HorizontalActionList"/>
    <dgm:cxn modelId="{6DC51DFB-282B-465C-8B3A-BB687DF1D9BB}" srcId="{4B6D1811-067B-452C-8752-D8BB4244A18F}" destId="{2D3F5ABF-35A8-4BB0-903A-B79465B69EFD}" srcOrd="0" destOrd="0" parTransId="{593D793F-F1DB-4C18-95B8-E048130036B4}" sibTransId="{9CC2090C-1956-48A4-B76A-9EEEC5FC9E69}"/>
    <dgm:cxn modelId="{5DDFA323-F0CD-417B-A876-D3FE95D28CBF}" type="presParOf" srcId="{6CC2564C-D30B-4A9D-BC67-B7F2CDDCDA74}" destId="{FAD617AB-1B8C-4005-A5F5-3ABA5B0433EC}" srcOrd="0" destOrd="0" presId="urn:microsoft.com/office/officeart/2016/7/layout/HorizontalActionList"/>
    <dgm:cxn modelId="{0540374E-A8BE-4646-AE34-0C9D00A5D438}" type="presParOf" srcId="{FAD617AB-1B8C-4005-A5F5-3ABA5B0433EC}" destId="{3D33089B-27A1-4944-B7C5-3F98A0A30B3B}" srcOrd="0" destOrd="0" presId="urn:microsoft.com/office/officeart/2016/7/layout/HorizontalActionList"/>
    <dgm:cxn modelId="{1C087977-9745-4BD8-B9FB-2E5EB9163117}" type="presParOf" srcId="{FAD617AB-1B8C-4005-A5F5-3ABA5B0433EC}" destId="{AD1A7103-B7A2-47B2-8AC6-55D439398EC2}" srcOrd="1" destOrd="0" presId="urn:microsoft.com/office/officeart/2016/7/layout/HorizontalActionList"/>
    <dgm:cxn modelId="{6FFA9AE5-FB77-4461-8BDD-195006601046}" type="presParOf" srcId="{6CC2564C-D30B-4A9D-BC67-B7F2CDDCDA74}" destId="{0C906414-C134-4433-A43B-0A7F0B58E01A}" srcOrd="1" destOrd="0" presId="urn:microsoft.com/office/officeart/2016/7/layout/HorizontalActionList"/>
    <dgm:cxn modelId="{824A86C8-F71B-41B7-B7AE-7C7F87D60F05}" type="presParOf" srcId="{6CC2564C-D30B-4A9D-BC67-B7F2CDDCDA74}" destId="{69E16EDB-8445-464B-9852-B7C191EEE0C3}" srcOrd="2" destOrd="0" presId="urn:microsoft.com/office/officeart/2016/7/layout/HorizontalActionList"/>
    <dgm:cxn modelId="{8B514AFE-2D60-400D-869A-953C6D0C9DE6}" type="presParOf" srcId="{69E16EDB-8445-464B-9852-B7C191EEE0C3}" destId="{E9507BB5-9DD3-4F7E-886C-7D7A1D28A9AE}" srcOrd="0" destOrd="0" presId="urn:microsoft.com/office/officeart/2016/7/layout/HorizontalActionList"/>
    <dgm:cxn modelId="{79C17A51-742D-4AD7-8D0D-266FCC175D44}" type="presParOf" srcId="{69E16EDB-8445-464B-9852-B7C191EEE0C3}" destId="{714B65A3-CD2A-469F-8762-C176B68F27E9}" srcOrd="1" destOrd="0" presId="urn:microsoft.com/office/officeart/2016/7/layout/HorizontalActionList"/>
    <dgm:cxn modelId="{5CFEE30B-F1AC-4827-A23C-3DB7EF9DA385}" type="presParOf" srcId="{6CC2564C-D30B-4A9D-BC67-B7F2CDDCDA74}" destId="{AC861FE5-7DD2-4474-AA31-240011F710F5}" srcOrd="3" destOrd="0" presId="urn:microsoft.com/office/officeart/2016/7/layout/HorizontalActionList"/>
    <dgm:cxn modelId="{6A78CBC0-4BD6-427D-A791-DC61474B94DA}" type="presParOf" srcId="{6CC2564C-D30B-4A9D-BC67-B7F2CDDCDA74}" destId="{F4FCC037-3762-4CEC-88C6-63B8DE22C789}" srcOrd="4" destOrd="0" presId="urn:microsoft.com/office/officeart/2016/7/layout/HorizontalActionList"/>
    <dgm:cxn modelId="{AFA0856C-C7A0-4B74-A353-0036E324D087}" type="presParOf" srcId="{F4FCC037-3762-4CEC-88C6-63B8DE22C789}" destId="{5332D953-C580-4053-A24C-3D7FFEBB80E2}" srcOrd="0" destOrd="0" presId="urn:microsoft.com/office/officeart/2016/7/layout/HorizontalActionList"/>
    <dgm:cxn modelId="{4D1D3FC2-0F96-404A-B18B-06ACF047E451}" type="presParOf" srcId="{F4FCC037-3762-4CEC-88C6-63B8DE22C789}" destId="{71F7B2AC-FAC3-4E5C-9937-5B1F52580DBB}" srcOrd="1" destOrd="0" presId="urn:microsoft.com/office/officeart/2016/7/layout/HorizontalAc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BA64D5C-DF54-4530-8144-4890D7490548}" type="doc">
      <dgm:prSet loTypeId="urn:microsoft.com/office/officeart/2016/7/layout/RepeatingBendingProcessNew" loCatId="process" qsTypeId="urn:microsoft.com/office/officeart/2005/8/quickstyle/simple4" qsCatId="simple" csTypeId="urn:microsoft.com/office/officeart/2005/8/colors/colorful5" csCatId="colorful" phldr="1"/>
      <dgm:spPr/>
      <dgm:t>
        <a:bodyPr/>
        <a:lstStyle/>
        <a:p>
          <a:endParaRPr lang="en-US"/>
        </a:p>
      </dgm:t>
    </dgm:pt>
    <dgm:pt modelId="{F33447BB-3919-4140-A5EE-D24980B7F632}">
      <dgm:prSet custT="1"/>
      <dgm:spPr/>
      <dgm:t>
        <a:bodyPr/>
        <a:lstStyle/>
        <a:p>
          <a:r>
            <a:rPr lang="en-US" sz="2400" b="1" u="sng" dirty="0"/>
            <a:t>Neglect Class I</a:t>
          </a:r>
          <a:endParaRPr lang="en-US" sz="2400" dirty="0"/>
        </a:p>
      </dgm:t>
    </dgm:pt>
    <dgm:pt modelId="{B64CDE6D-0C5E-46FC-A161-E86D3653230D}" type="parTrans" cxnId="{B81C7CD9-5FC2-4236-866E-118D1606C4E5}">
      <dgm:prSet/>
      <dgm:spPr/>
      <dgm:t>
        <a:bodyPr/>
        <a:lstStyle/>
        <a:p>
          <a:endParaRPr lang="en-US"/>
        </a:p>
      </dgm:t>
    </dgm:pt>
    <dgm:pt modelId="{64735FC6-9BA0-4C87-8221-3D0B64E1FDD0}" type="sibTrans" cxnId="{B81C7CD9-5FC2-4236-866E-118D1606C4E5}">
      <dgm:prSet/>
      <dgm:spPr/>
      <dgm:t>
        <a:bodyPr/>
        <a:lstStyle/>
        <a:p>
          <a:endParaRPr lang="en-US"/>
        </a:p>
      </dgm:t>
    </dgm:pt>
    <dgm:pt modelId="{16500A05-9EF2-46E1-8808-86BC95529C69}">
      <dgm:prSet custT="1"/>
      <dgm:spPr/>
      <dgm:t>
        <a:bodyPr/>
        <a:lstStyle/>
        <a:p>
          <a:r>
            <a:rPr lang="en-US" sz="1800" dirty="0"/>
            <a:t>causes or contributes to death, sexual abuse, or serious physical harm</a:t>
          </a:r>
        </a:p>
      </dgm:t>
    </dgm:pt>
    <dgm:pt modelId="{76A51A64-5F2B-4CA6-9081-C12E4B31039A}" type="parTrans" cxnId="{ED4D2443-6CF0-459A-AC11-03A6E3752885}">
      <dgm:prSet/>
      <dgm:spPr/>
      <dgm:t>
        <a:bodyPr/>
        <a:lstStyle/>
        <a:p>
          <a:endParaRPr lang="en-US"/>
        </a:p>
      </dgm:t>
    </dgm:pt>
    <dgm:pt modelId="{2DB06DAA-01B3-4673-8333-4A48F6FF5D2F}" type="sibTrans" cxnId="{ED4D2443-6CF0-459A-AC11-03A6E3752885}">
      <dgm:prSet/>
      <dgm:spPr/>
      <dgm:t>
        <a:bodyPr/>
        <a:lstStyle/>
        <a:p>
          <a:endParaRPr lang="en-US"/>
        </a:p>
      </dgm:t>
    </dgm:pt>
    <dgm:pt modelId="{293E26EE-125B-4C51-8DE2-E2DA9ABB6666}">
      <dgm:prSet custT="1"/>
      <dgm:spPr/>
      <dgm:t>
        <a:bodyPr/>
        <a:lstStyle/>
        <a:p>
          <a:r>
            <a:rPr lang="en-US" sz="1800" dirty="0"/>
            <a:t>The failure to report apparent or suspected abuse Class I or </a:t>
          </a:r>
          <a:r>
            <a:rPr lang="en-US" sz="1800" dirty="0" err="1"/>
            <a:t>Nelgect</a:t>
          </a:r>
          <a:r>
            <a:rPr lang="en-US" sz="1800" dirty="0"/>
            <a:t> Class I of a recipient</a:t>
          </a:r>
        </a:p>
      </dgm:t>
    </dgm:pt>
    <dgm:pt modelId="{4B635845-EC5E-4273-B1CE-1FFF60FAEEF5}" type="parTrans" cxnId="{52BA458B-DF12-45BB-9F68-F4F748D43601}">
      <dgm:prSet/>
      <dgm:spPr/>
      <dgm:t>
        <a:bodyPr/>
        <a:lstStyle/>
        <a:p>
          <a:endParaRPr lang="en-US"/>
        </a:p>
      </dgm:t>
    </dgm:pt>
    <dgm:pt modelId="{E162CFB8-E6B6-4910-AE06-6B779E46E6FF}" type="sibTrans" cxnId="{52BA458B-DF12-45BB-9F68-F4F748D43601}">
      <dgm:prSet/>
      <dgm:spPr/>
      <dgm:t>
        <a:bodyPr/>
        <a:lstStyle/>
        <a:p>
          <a:endParaRPr lang="en-US"/>
        </a:p>
      </dgm:t>
    </dgm:pt>
    <dgm:pt modelId="{FEEA00DF-1638-4708-A24A-BAF1ABC0407C}">
      <dgm:prSet custT="1"/>
      <dgm:spPr/>
      <dgm:t>
        <a:bodyPr/>
        <a:lstStyle/>
        <a:p>
          <a:r>
            <a:rPr lang="en-US" sz="2400" b="1" u="sng" dirty="0"/>
            <a:t>Neglect Class II</a:t>
          </a:r>
          <a:endParaRPr lang="en-US" sz="2400" dirty="0"/>
        </a:p>
      </dgm:t>
    </dgm:pt>
    <dgm:pt modelId="{8603F30F-0ED4-4E7D-BACD-1227EEC070A7}" type="parTrans" cxnId="{480FB4BF-7FB1-4852-B7A6-591A99AAA061}">
      <dgm:prSet/>
      <dgm:spPr/>
      <dgm:t>
        <a:bodyPr/>
        <a:lstStyle/>
        <a:p>
          <a:endParaRPr lang="en-US"/>
        </a:p>
      </dgm:t>
    </dgm:pt>
    <dgm:pt modelId="{4455B366-2550-450D-B467-94C695EA7B86}" type="sibTrans" cxnId="{480FB4BF-7FB1-4852-B7A6-591A99AAA061}">
      <dgm:prSet/>
      <dgm:spPr/>
      <dgm:t>
        <a:bodyPr/>
        <a:lstStyle/>
        <a:p>
          <a:endParaRPr lang="en-US"/>
        </a:p>
      </dgm:t>
    </dgm:pt>
    <dgm:pt modelId="{AD491A2A-2955-4DF1-8540-EB96E7D6C424}">
      <dgm:prSet custT="1"/>
      <dgm:spPr/>
      <dgm:t>
        <a:bodyPr/>
        <a:lstStyle/>
        <a:p>
          <a:r>
            <a:rPr lang="en-US" sz="1800" dirty="0"/>
            <a:t>causes or contributes to non-serious physical harm or emotional harm</a:t>
          </a:r>
        </a:p>
      </dgm:t>
    </dgm:pt>
    <dgm:pt modelId="{B3C070C6-0254-4308-AE12-173E7048A988}" type="parTrans" cxnId="{C73C2FAF-E1F9-4877-84ED-D63C43EC6442}">
      <dgm:prSet/>
      <dgm:spPr/>
      <dgm:t>
        <a:bodyPr/>
        <a:lstStyle/>
        <a:p>
          <a:endParaRPr lang="en-US"/>
        </a:p>
      </dgm:t>
    </dgm:pt>
    <dgm:pt modelId="{1D895006-5879-41A9-B1FC-16F75FBBCED2}" type="sibTrans" cxnId="{C73C2FAF-E1F9-4877-84ED-D63C43EC6442}">
      <dgm:prSet/>
      <dgm:spPr/>
      <dgm:t>
        <a:bodyPr/>
        <a:lstStyle/>
        <a:p>
          <a:endParaRPr lang="en-US"/>
        </a:p>
      </dgm:t>
    </dgm:pt>
    <dgm:pt modelId="{2B558D2E-B3A2-475E-ABF8-6FF10015D2F0}">
      <dgm:prSet custT="1"/>
      <dgm:spPr/>
      <dgm:t>
        <a:bodyPr/>
        <a:lstStyle/>
        <a:p>
          <a:r>
            <a:rPr lang="en-US" sz="1800" dirty="0"/>
            <a:t>Neglect Class III- places or could have placed recipient at risk of physical harm or sexual abuse.</a:t>
          </a:r>
        </a:p>
      </dgm:t>
    </dgm:pt>
    <dgm:pt modelId="{9D3F7424-2E1A-404B-AB14-F4516B208AB1}" type="parTrans" cxnId="{D9001509-08B0-4398-AC48-C35CA7C799BD}">
      <dgm:prSet/>
      <dgm:spPr/>
      <dgm:t>
        <a:bodyPr/>
        <a:lstStyle/>
        <a:p>
          <a:endParaRPr lang="en-US"/>
        </a:p>
      </dgm:t>
    </dgm:pt>
    <dgm:pt modelId="{BC938C44-573D-4EA6-B8A0-78B19482AFFE}" type="sibTrans" cxnId="{D9001509-08B0-4398-AC48-C35CA7C799BD}">
      <dgm:prSet/>
      <dgm:spPr/>
      <dgm:t>
        <a:bodyPr/>
        <a:lstStyle/>
        <a:p>
          <a:endParaRPr lang="en-US"/>
        </a:p>
      </dgm:t>
    </dgm:pt>
    <dgm:pt modelId="{542D7CC2-56DF-4BC8-888C-6E12E7FA837E}">
      <dgm:prSet custT="1"/>
      <dgm:spPr/>
      <dgm:t>
        <a:bodyPr/>
        <a:lstStyle/>
        <a:p>
          <a:r>
            <a:rPr lang="en-US" sz="2400" b="1" u="sng" dirty="0"/>
            <a:t>Neglect Class III</a:t>
          </a:r>
          <a:endParaRPr lang="en-US" sz="2400" dirty="0"/>
        </a:p>
      </dgm:t>
    </dgm:pt>
    <dgm:pt modelId="{75343992-2823-4CF9-83E4-7F2A81F65291}" type="parTrans" cxnId="{5E024D0F-1875-4B14-B847-F6CC2FFBDD88}">
      <dgm:prSet/>
      <dgm:spPr/>
      <dgm:t>
        <a:bodyPr/>
        <a:lstStyle/>
        <a:p>
          <a:endParaRPr lang="en-US"/>
        </a:p>
      </dgm:t>
    </dgm:pt>
    <dgm:pt modelId="{8887DE2B-F084-4348-96CC-9B9B782BF4E8}" type="sibTrans" cxnId="{5E024D0F-1875-4B14-B847-F6CC2FFBDD88}">
      <dgm:prSet/>
      <dgm:spPr/>
      <dgm:t>
        <a:bodyPr/>
        <a:lstStyle/>
        <a:p>
          <a:endParaRPr lang="en-US"/>
        </a:p>
      </dgm:t>
    </dgm:pt>
    <dgm:pt modelId="{3F9877CD-A7F7-4241-AE20-0B2930BF4BEE}">
      <dgm:prSet custT="1"/>
      <dgm:spPr/>
      <dgm:t>
        <a:bodyPr/>
        <a:lstStyle/>
        <a:p>
          <a:r>
            <a:rPr lang="en-US" sz="1500" dirty="0"/>
            <a:t>Not doing something that should have been done that either placed or could have placed a recipient at risk of physical harm or sexual abuse</a:t>
          </a:r>
        </a:p>
      </dgm:t>
    </dgm:pt>
    <dgm:pt modelId="{4A2AAC56-8514-429A-A364-A2F80DDEFD13}" type="parTrans" cxnId="{F3BE9FA9-F117-419A-8256-87E8BE07EC44}">
      <dgm:prSet/>
      <dgm:spPr/>
      <dgm:t>
        <a:bodyPr/>
        <a:lstStyle/>
        <a:p>
          <a:endParaRPr lang="en-US"/>
        </a:p>
      </dgm:t>
    </dgm:pt>
    <dgm:pt modelId="{7603BF37-ECA2-494D-AFDA-F842D77C9F77}" type="sibTrans" cxnId="{F3BE9FA9-F117-419A-8256-87E8BE07EC44}">
      <dgm:prSet/>
      <dgm:spPr/>
      <dgm:t>
        <a:bodyPr/>
        <a:lstStyle/>
        <a:p>
          <a:endParaRPr lang="en-US"/>
        </a:p>
      </dgm:t>
    </dgm:pt>
    <dgm:pt modelId="{4758702D-716A-4EEA-87A9-9E918BCC1033}">
      <dgm:prSet custT="1"/>
      <dgm:spPr/>
      <dgm:t>
        <a:bodyPr/>
        <a:lstStyle/>
        <a:p>
          <a:r>
            <a:rPr lang="en-US" sz="1500" dirty="0"/>
            <a:t>The failure to report apparent or suspected abuse Class III or Neglect Class III of a recipient</a:t>
          </a:r>
        </a:p>
      </dgm:t>
    </dgm:pt>
    <dgm:pt modelId="{58C944B4-B417-47B1-9153-72924F5AF1BD}" type="parTrans" cxnId="{E10492D4-8A9C-41B6-A20A-A88E6B0DC9CD}">
      <dgm:prSet/>
      <dgm:spPr/>
      <dgm:t>
        <a:bodyPr/>
        <a:lstStyle/>
        <a:p>
          <a:endParaRPr lang="en-US"/>
        </a:p>
      </dgm:t>
    </dgm:pt>
    <dgm:pt modelId="{7AB40E98-8C67-42FB-B04C-331C3056D00C}" type="sibTrans" cxnId="{E10492D4-8A9C-41B6-A20A-A88E6B0DC9CD}">
      <dgm:prSet/>
      <dgm:spPr/>
      <dgm:t>
        <a:bodyPr/>
        <a:lstStyle/>
        <a:p>
          <a:endParaRPr lang="en-US"/>
        </a:p>
      </dgm:t>
    </dgm:pt>
    <dgm:pt modelId="{1B3FD26D-5B53-4FD3-9D1F-C2AD76566430}" type="pres">
      <dgm:prSet presAssocID="{8BA64D5C-DF54-4530-8144-4890D7490548}" presName="Name0" presStyleCnt="0">
        <dgm:presLayoutVars>
          <dgm:dir/>
          <dgm:resizeHandles val="exact"/>
        </dgm:presLayoutVars>
      </dgm:prSet>
      <dgm:spPr/>
    </dgm:pt>
    <dgm:pt modelId="{90C9D1FB-9609-470C-8330-00B63E9592D8}" type="pres">
      <dgm:prSet presAssocID="{F33447BB-3919-4140-A5EE-D24980B7F632}" presName="node" presStyleLbl="node1" presStyleIdx="0" presStyleCnt="3" custScaleY="147229">
        <dgm:presLayoutVars>
          <dgm:bulletEnabled val="1"/>
        </dgm:presLayoutVars>
      </dgm:prSet>
      <dgm:spPr/>
    </dgm:pt>
    <dgm:pt modelId="{7B1E108D-8FA7-49DD-AAB1-C505F61BB74A}" type="pres">
      <dgm:prSet presAssocID="{64735FC6-9BA0-4C87-8221-3D0B64E1FDD0}" presName="sibTrans" presStyleLbl="sibTrans1D1" presStyleIdx="0" presStyleCnt="2"/>
      <dgm:spPr/>
    </dgm:pt>
    <dgm:pt modelId="{BA4DFA15-E195-4870-9405-FFC22D6A23FF}" type="pres">
      <dgm:prSet presAssocID="{64735FC6-9BA0-4C87-8221-3D0B64E1FDD0}" presName="connectorText" presStyleLbl="sibTrans1D1" presStyleIdx="0" presStyleCnt="2"/>
      <dgm:spPr/>
    </dgm:pt>
    <dgm:pt modelId="{E9B8CF46-2D3A-4187-B10D-1370B787C172}" type="pres">
      <dgm:prSet presAssocID="{FEEA00DF-1638-4708-A24A-BAF1ABC0407C}" presName="node" presStyleLbl="node1" presStyleIdx="1" presStyleCnt="3" custScaleY="146155">
        <dgm:presLayoutVars>
          <dgm:bulletEnabled val="1"/>
        </dgm:presLayoutVars>
      </dgm:prSet>
      <dgm:spPr/>
    </dgm:pt>
    <dgm:pt modelId="{476F8CF9-00F1-42C8-B84D-2168671AF327}" type="pres">
      <dgm:prSet presAssocID="{4455B366-2550-450D-B467-94C695EA7B86}" presName="sibTrans" presStyleLbl="sibTrans1D1" presStyleIdx="1" presStyleCnt="2"/>
      <dgm:spPr/>
    </dgm:pt>
    <dgm:pt modelId="{B76C5D43-73A2-4A74-BD7F-869A233F318B}" type="pres">
      <dgm:prSet presAssocID="{4455B366-2550-450D-B467-94C695EA7B86}" presName="connectorText" presStyleLbl="sibTrans1D1" presStyleIdx="1" presStyleCnt="2"/>
      <dgm:spPr/>
    </dgm:pt>
    <dgm:pt modelId="{517F257A-49BC-4207-9837-D70F7687C09C}" type="pres">
      <dgm:prSet presAssocID="{542D7CC2-56DF-4BC8-888C-6E12E7FA837E}" presName="node" presStyleLbl="node1" presStyleIdx="2" presStyleCnt="3" custScaleY="145081">
        <dgm:presLayoutVars>
          <dgm:bulletEnabled val="1"/>
        </dgm:presLayoutVars>
      </dgm:prSet>
      <dgm:spPr/>
    </dgm:pt>
  </dgm:ptLst>
  <dgm:cxnLst>
    <dgm:cxn modelId="{D9001509-08B0-4398-AC48-C35CA7C799BD}" srcId="{FEEA00DF-1638-4708-A24A-BAF1ABC0407C}" destId="{2B558D2E-B3A2-475E-ABF8-6FF10015D2F0}" srcOrd="1" destOrd="0" parTransId="{9D3F7424-2E1A-404B-AB14-F4516B208AB1}" sibTransId="{BC938C44-573D-4EA6-B8A0-78B19482AFFE}"/>
    <dgm:cxn modelId="{AF115E09-6933-4C4D-9C9F-EBF11806E16F}" type="presOf" srcId="{64735FC6-9BA0-4C87-8221-3D0B64E1FDD0}" destId="{7B1E108D-8FA7-49DD-AAB1-C505F61BB74A}" srcOrd="0" destOrd="0" presId="urn:microsoft.com/office/officeart/2016/7/layout/RepeatingBendingProcessNew"/>
    <dgm:cxn modelId="{5E024D0F-1875-4B14-B847-F6CC2FFBDD88}" srcId="{8BA64D5C-DF54-4530-8144-4890D7490548}" destId="{542D7CC2-56DF-4BC8-888C-6E12E7FA837E}" srcOrd="2" destOrd="0" parTransId="{75343992-2823-4CF9-83E4-7F2A81F65291}" sibTransId="{8887DE2B-F084-4348-96CC-9B9B782BF4E8}"/>
    <dgm:cxn modelId="{63BA8D26-D624-482A-A7A7-F6473FFD32FC}" type="presOf" srcId="{4758702D-716A-4EEA-87A9-9E918BCC1033}" destId="{517F257A-49BC-4207-9837-D70F7687C09C}" srcOrd="0" destOrd="2" presId="urn:microsoft.com/office/officeart/2016/7/layout/RepeatingBendingProcessNew"/>
    <dgm:cxn modelId="{CA042E27-2CE9-4B1E-91B8-291486C08F3A}" type="presOf" srcId="{4455B366-2550-450D-B467-94C695EA7B86}" destId="{476F8CF9-00F1-42C8-B84D-2168671AF327}" srcOrd="0" destOrd="0" presId="urn:microsoft.com/office/officeart/2016/7/layout/RepeatingBendingProcessNew"/>
    <dgm:cxn modelId="{707EED30-D857-481C-81CA-D853496835DA}" type="presOf" srcId="{64735FC6-9BA0-4C87-8221-3D0B64E1FDD0}" destId="{BA4DFA15-E195-4870-9405-FFC22D6A23FF}" srcOrd="1" destOrd="0" presId="urn:microsoft.com/office/officeart/2016/7/layout/RepeatingBendingProcessNew"/>
    <dgm:cxn modelId="{A2151C43-0287-45ED-9597-4516FD30E81B}" type="presOf" srcId="{4455B366-2550-450D-B467-94C695EA7B86}" destId="{B76C5D43-73A2-4A74-BD7F-869A233F318B}" srcOrd="1" destOrd="0" presId="urn:microsoft.com/office/officeart/2016/7/layout/RepeatingBendingProcessNew"/>
    <dgm:cxn modelId="{ED4D2443-6CF0-459A-AC11-03A6E3752885}" srcId="{F33447BB-3919-4140-A5EE-D24980B7F632}" destId="{16500A05-9EF2-46E1-8808-86BC95529C69}" srcOrd="0" destOrd="0" parTransId="{76A51A64-5F2B-4CA6-9081-C12E4B31039A}" sibTransId="{2DB06DAA-01B3-4673-8333-4A48F6FF5D2F}"/>
    <dgm:cxn modelId="{D66D4E51-BD52-4F5F-873B-73F407BA5B27}" type="presOf" srcId="{16500A05-9EF2-46E1-8808-86BC95529C69}" destId="{90C9D1FB-9609-470C-8330-00B63E9592D8}" srcOrd="0" destOrd="1" presId="urn:microsoft.com/office/officeart/2016/7/layout/RepeatingBendingProcessNew"/>
    <dgm:cxn modelId="{FFE85B7F-8C14-4CAE-8ED5-936DFF6CD9FB}" type="presOf" srcId="{8BA64D5C-DF54-4530-8144-4890D7490548}" destId="{1B3FD26D-5B53-4FD3-9D1F-C2AD76566430}" srcOrd="0" destOrd="0" presId="urn:microsoft.com/office/officeart/2016/7/layout/RepeatingBendingProcessNew"/>
    <dgm:cxn modelId="{52BA458B-DF12-45BB-9F68-F4F748D43601}" srcId="{F33447BB-3919-4140-A5EE-D24980B7F632}" destId="{293E26EE-125B-4C51-8DE2-E2DA9ABB6666}" srcOrd="1" destOrd="0" parTransId="{4B635845-EC5E-4273-B1CE-1FFF60FAEEF5}" sibTransId="{E162CFB8-E6B6-4910-AE06-6B779E46E6FF}"/>
    <dgm:cxn modelId="{F3BE9FA9-F117-419A-8256-87E8BE07EC44}" srcId="{542D7CC2-56DF-4BC8-888C-6E12E7FA837E}" destId="{3F9877CD-A7F7-4241-AE20-0B2930BF4BEE}" srcOrd="0" destOrd="0" parTransId="{4A2AAC56-8514-429A-A364-A2F80DDEFD13}" sibTransId="{7603BF37-ECA2-494D-AFDA-F842D77C9F77}"/>
    <dgm:cxn modelId="{C73C2FAF-E1F9-4877-84ED-D63C43EC6442}" srcId="{FEEA00DF-1638-4708-A24A-BAF1ABC0407C}" destId="{AD491A2A-2955-4DF1-8540-EB96E7D6C424}" srcOrd="0" destOrd="0" parTransId="{B3C070C6-0254-4308-AE12-173E7048A988}" sibTransId="{1D895006-5879-41A9-B1FC-16F75FBBCED2}"/>
    <dgm:cxn modelId="{A116E3B8-6D96-4E9C-85EF-3D613D5632E4}" type="presOf" srcId="{293E26EE-125B-4C51-8DE2-E2DA9ABB6666}" destId="{90C9D1FB-9609-470C-8330-00B63E9592D8}" srcOrd="0" destOrd="2" presId="urn:microsoft.com/office/officeart/2016/7/layout/RepeatingBendingProcessNew"/>
    <dgm:cxn modelId="{480FB4BF-7FB1-4852-B7A6-591A99AAA061}" srcId="{8BA64D5C-DF54-4530-8144-4890D7490548}" destId="{FEEA00DF-1638-4708-A24A-BAF1ABC0407C}" srcOrd="1" destOrd="0" parTransId="{8603F30F-0ED4-4E7D-BACD-1227EEC070A7}" sibTransId="{4455B366-2550-450D-B467-94C695EA7B86}"/>
    <dgm:cxn modelId="{E10492D4-8A9C-41B6-A20A-A88E6B0DC9CD}" srcId="{542D7CC2-56DF-4BC8-888C-6E12E7FA837E}" destId="{4758702D-716A-4EEA-87A9-9E918BCC1033}" srcOrd="1" destOrd="0" parTransId="{58C944B4-B417-47B1-9153-72924F5AF1BD}" sibTransId="{7AB40E98-8C67-42FB-B04C-331C3056D00C}"/>
    <dgm:cxn modelId="{790E1CD9-E1CF-4C7C-AFEA-4335FEF871D8}" type="presOf" srcId="{FEEA00DF-1638-4708-A24A-BAF1ABC0407C}" destId="{E9B8CF46-2D3A-4187-B10D-1370B787C172}" srcOrd="0" destOrd="0" presId="urn:microsoft.com/office/officeart/2016/7/layout/RepeatingBendingProcessNew"/>
    <dgm:cxn modelId="{B81C7CD9-5FC2-4236-866E-118D1606C4E5}" srcId="{8BA64D5C-DF54-4530-8144-4890D7490548}" destId="{F33447BB-3919-4140-A5EE-D24980B7F632}" srcOrd="0" destOrd="0" parTransId="{B64CDE6D-0C5E-46FC-A161-E86D3653230D}" sibTransId="{64735FC6-9BA0-4C87-8221-3D0B64E1FDD0}"/>
    <dgm:cxn modelId="{AD8E2EDB-4433-4E1A-869D-D7981ECF158D}" type="presOf" srcId="{3F9877CD-A7F7-4241-AE20-0B2930BF4BEE}" destId="{517F257A-49BC-4207-9837-D70F7687C09C}" srcOrd="0" destOrd="1" presId="urn:microsoft.com/office/officeart/2016/7/layout/RepeatingBendingProcessNew"/>
    <dgm:cxn modelId="{C00803E9-F2EB-4065-98C9-A5F5F348BA0B}" type="presOf" srcId="{AD491A2A-2955-4DF1-8540-EB96E7D6C424}" destId="{E9B8CF46-2D3A-4187-B10D-1370B787C172}" srcOrd="0" destOrd="1" presId="urn:microsoft.com/office/officeart/2016/7/layout/RepeatingBendingProcessNew"/>
    <dgm:cxn modelId="{2CAD88F4-583A-4497-BBC9-6DA817A7D022}" type="presOf" srcId="{2B558D2E-B3A2-475E-ABF8-6FF10015D2F0}" destId="{E9B8CF46-2D3A-4187-B10D-1370B787C172}" srcOrd="0" destOrd="2" presId="urn:microsoft.com/office/officeart/2016/7/layout/RepeatingBendingProcessNew"/>
    <dgm:cxn modelId="{DC1CBFF4-E2CF-4E0A-A885-3079EFD96382}" type="presOf" srcId="{F33447BB-3919-4140-A5EE-D24980B7F632}" destId="{90C9D1FB-9609-470C-8330-00B63E9592D8}" srcOrd="0" destOrd="0" presId="urn:microsoft.com/office/officeart/2016/7/layout/RepeatingBendingProcessNew"/>
    <dgm:cxn modelId="{F823EAF6-6D8E-4997-9220-417CBF6FA3DB}" type="presOf" srcId="{542D7CC2-56DF-4BC8-888C-6E12E7FA837E}" destId="{517F257A-49BC-4207-9837-D70F7687C09C}" srcOrd="0" destOrd="0" presId="urn:microsoft.com/office/officeart/2016/7/layout/RepeatingBendingProcessNew"/>
    <dgm:cxn modelId="{4F4B8E09-3A51-4A3F-9733-44CAF2203707}" type="presParOf" srcId="{1B3FD26D-5B53-4FD3-9D1F-C2AD76566430}" destId="{90C9D1FB-9609-470C-8330-00B63E9592D8}" srcOrd="0" destOrd="0" presId="urn:microsoft.com/office/officeart/2016/7/layout/RepeatingBendingProcessNew"/>
    <dgm:cxn modelId="{B9C7593E-FF24-4ADA-89A4-80D4C714BDBF}" type="presParOf" srcId="{1B3FD26D-5B53-4FD3-9D1F-C2AD76566430}" destId="{7B1E108D-8FA7-49DD-AAB1-C505F61BB74A}" srcOrd="1" destOrd="0" presId="urn:microsoft.com/office/officeart/2016/7/layout/RepeatingBendingProcessNew"/>
    <dgm:cxn modelId="{0F25EAD4-CD5B-4ED7-9162-A7F0F3EC9410}" type="presParOf" srcId="{7B1E108D-8FA7-49DD-AAB1-C505F61BB74A}" destId="{BA4DFA15-E195-4870-9405-FFC22D6A23FF}" srcOrd="0" destOrd="0" presId="urn:microsoft.com/office/officeart/2016/7/layout/RepeatingBendingProcessNew"/>
    <dgm:cxn modelId="{CBA6D003-9950-4A8B-ABD0-06BF348489B0}" type="presParOf" srcId="{1B3FD26D-5B53-4FD3-9D1F-C2AD76566430}" destId="{E9B8CF46-2D3A-4187-B10D-1370B787C172}" srcOrd="2" destOrd="0" presId="urn:microsoft.com/office/officeart/2016/7/layout/RepeatingBendingProcessNew"/>
    <dgm:cxn modelId="{C4F445E0-7903-46B6-B76A-FD9A4992972B}" type="presParOf" srcId="{1B3FD26D-5B53-4FD3-9D1F-C2AD76566430}" destId="{476F8CF9-00F1-42C8-B84D-2168671AF327}" srcOrd="3" destOrd="0" presId="urn:microsoft.com/office/officeart/2016/7/layout/RepeatingBendingProcessNew"/>
    <dgm:cxn modelId="{372D93F0-DF53-44A4-8E61-DAD894FEFB0E}" type="presParOf" srcId="{476F8CF9-00F1-42C8-B84D-2168671AF327}" destId="{B76C5D43-73A2-4A74-BD7F-869A233F318B}" srcOrd="0" destOrd="0" presId="urn:microsoft.com/office/officeart/2016/7/layout/RepeatingBendingProcessNew"/>
    <dgm:cxn modelId="{EBF66CF8-5ABA-435B-9454-0DB2DC8D6D0F}" type="presParOf" srcId="{1B3FD26D-5B53-4FD3-9D1F-C2AD76566430}" destId="{517F257A-49BC-4207-9837-D70F7687C09C}" srcOrd="4" destOrd="0" presId="urn:microsoft.com/office/officeart/2016/7/layout/RepeatingBendingProcessNew"/>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8590606-F35F-434F-950B-3A4B9ECC2AA5}" type="doc">
      <dgm:prSet loTypeId="urn:microsoft.com/office/officeart/2005/8/layout/vList2" loCatId="list" qsTypeId="urn:microsoft.com/office/officeart/2005/8/quickstyle/simple4" qsCatId="simple" csTypeId="urn:microsoft.com/office/officeart/2005/8/colors/colorful1" csCatId="colorful" phldr="1"/>
      <dgm:spPr/>
      <dgm:t>
        <a:bodyPr/>
        <a:lstStyle/>
        <a:p>
          <a:endParaRPr lang="en-US"/>
        </a:p>
      </dgm:t>
    </dgm:pt>
    <dgm:pt modelId="{3E70C78F-597B-4E1F-8DF6-C87178CEDD88}">
      <dgm:prSet/>
      <dgm:spPr/>
      <dgm:t>
        <a:bodyPr/>
        <a:lstStyle/>
        <a:p>
          <a:r>
            <a:rPr lang="en-US"/>
            <a:t>Mental health services shall be offered in the LEAST RESTRICTIVE SETTING that is appropriate and available.</a:t>
          </a:r>
        </a:p>
      </dgm:t>
    </dgm:pt>
    <dgm:pt modelId="{649A446B-AEE6-47DD-BFCC-72101C4F9465}" type="parTrans" cxnId="{FD46DA9A-B517-47D2-AEC0-AA1FE7918EFE}">
      <dgm:prSet/>
      <dgm:spPr/>
      <dgm:t>
        <a:bodyPr/>
        <a:lstStyle/>
        <a:p>
          <a:endParaRPr lang="en-US"/>
        </a:p>
      </dgm:t>
    </dgm:pt>
    <dgm:pt modelId="{5DCE8AC1-4361-4A69-BB14-EC2C5F9B5323}" type="sibTrans" cxnId="{FD46DA9A-B517-47D2-AEC0-AA1FE7918EFE}">
      <dgm:prSet/>
      <dgm:spPr/>
      <dgm:t>
        <a:bodyPr/>
        <a:lstStyle/>
        <a:p>
          <a:endParaRPr lang="en-US"/>
        </a:p>
      </dgm:t>
    </dgm:pt>
    <dgm:pt modelId="{3641B7DB-46B2-4BB9-9ACF-988637A0761C}">
      <dgm:prSet/>
      <dgm:spPr/>
      <dgm:t>
        <a:bodyPr/>
        <a:lstStyle/>
        <a:p>
          <a:r>
            <a:rPr lang="en-US" dirty="0"/>
            <a:t>“Freedom of movement of a recipient shall not be restricted more than necessary to provide mental health services, to prevent injury, or to prevent substantial property damage.”</a:t>
          </a:r>
        </a:p>
      </dgm:t>
    </dgm:pt>
    <dgm:pt modelId="{D24072B1-C476-4935-B3C4-57670996DD55}" type="parTrans" cxnId="{0625F65F-634D-4093-94B7-6B986AC8E0FB}">
      <dgm:prSet/>
      <dgm:spPr/>
      <dgm:t>
        <a:bodyPr/>
        <a:lstStyle/>
        <a:p>
          <a:endParaRPr lang="en-US"/>
        </a:p>
      </dgm:t>
    </dgm:pt>
    <dgm:pt modelId="{9122DB40-3137-4524-A164-64F1ACE2B5F2}" type="sibTrans" cxnId="{0625F65F-634D-4093-94B7-6B986AC8E0FB}">
      <dgm:prSet/>
      <dgm:spPr/>
      <dgm:t>
        <a:bodyPr/>
        <a:lstStyle/>
        <a:p>
          <a:endParaRPr lang="en-US"/>
        </a:p>
      </dgm:t>
    </dgm:pt>
    <dgm:pt modelId="{BE4D3EB7-D790-4554-A43F-1E3C0BBCEFCC}">
      <dgm:prSet/>
      <dgm:spPr/>
      <dgm:t>
        <a:bodyPr/>
        <a:lstStyle/>
        <a:p>
          <a:r>
            <a:rPr lang="en-US"/>
            <a:t>You can have temporary restrictions due to repair or maintenance or for emergencies, such as a flood, fire, tornado, etc.</a:t>
          </a:r>
        </a:p>
      </dgm:t>
    </dgm:pt>
    <dgm:pt modelId="{9D4768B5-3EBC-4D32-AB78-ACC1EA80202E}" type="parTrans" cxnId="{E974AFEC-6EA8-4049-AE40-3958DF5641C0}">
      <dgm:prSet/>
      <dgm:spPr/>
      <dgm:t>
        <a:bodyPr/>
        <a:lstStyle/>
        <a:p>
          <a:endParaRPr lang="en-US"/>
        </a:p>
      </dgm:t>
    </dgm:pt>
    <dgm:pt modelId="{2DEDCFE6-BA03-45BD-B73F-9ADB7FAFB6DE}" type="sibTrans" cxnId="{E974AFEC-6EA8-4049-AE40-3958DF5641C0}">
      <dgm:prSet/>
      <dgm:spPr/>
      <dgm:t>
        <a:bodyPr/>
        <a:lstStyle/>
        <a:p>
          <a:endParaRPr lang="en-US"/>
        </a:p>
      </dgm:t>
    </dgm:pt>
    <dgm:pt modelId="{C4BC702B-3316-4EAB-B833-4E784EB8E0D6}" type="pres">
      <dgm:prSet presAssocID="{88590606-F35F-434F-950B-3A4B9ECC2AA5}" presName="linear" presStyleCnt="0">
        <dgm:presLayoutVars>
          <dgm:animLvl val="lvl"/>
          <dgm:resizeHandles val="exact"/>
        </dgm:presLayoutVars>
      </dgm:prSet>
      <dgm:spPr/>
    </dgm:pt>
    <dgm:pt modelId="{7E02E50F-079C-413E-B252-D395BA703E26}" type="pres">
      <dgm:prSet presAssocID="{3E70C78F-597B-4E1F-8DF6-C87178CEDD88}" presName="parentText" presStyleLbl="node1" presStyleIdx="0" presStyleCnt="3" custScaleY="157667">
        <dgm:presLayoutVars>
          <dgm:chMax val="0"/>
          <dgm:bulletEnabled val="1"/>
        </dgm:presLayoutVars>
      </dgm:prSet>
      <dgm:spPr/>
    </dgm:pt>
    <dgm:pt modelId="{748FFD89-1459-43EA-8162-2FED69F18DEC}" type="pres">
      <dgm:prSet presAssocID="{5DCE8AC1-4361-4A69-BB14-EC2C5F9B5323}" presName="spacer" presStyleCnt="0"/>
      <dgm:spPr/>
    </dgm:pt>
    <dgm:pt modelId="{74C0B87F-6C9B-43FA-B5C4-328E29699045}" type="pres">
      <dgm:prSet presAssocID="{3641B7DB-46B2-4BB9-9ACF-988637A0761C}" presName="parentText" presStyleLbl="node1" presStyleIdx="1" presStyleCnt="3" custScaleY="158951">
        <dgm:presLayoutVars>
          <dgm:chMax val="0"/>
          <dgm:bulletEnabled val="1"/>
        </dgm:presLayoutVars>
      </dgm:prSet>
      <dgm:spPr/>
    </dgm:pt>
    <dgm:pt modelId="{D2DEA892-424C-4F7C-BA4F-718C44EEF6F8}" type="pres">
      <dgm:prSet presAssocID="{9122DB40-3137-4524-A164-64F1ACE2B5F2}" presName="spacer" presStyleCnt="0"/>
      <dgm:spPr/>
    </dgm:pt>
    <dgm:pt modelId="{A889F64F-D32E-4253-8EA0-9A61645FF477}" type="pres">
      <dgm:prSet presAssocID="{BE4D3EB7-D790-4554-A43F-1E3C0BBCEFCC}" presName="parentText" presStyleLbl="node1" presStyleIdx="2" presStyleCnt="3" custScaleY="155629" custLinFactY="-2967" custLinFactNeighborX="-1002" custLinFactNeighborY="-100000">
        <dgm:presLayoutVars>
          <dgm:chMax val="0"/>
          <dgm:bulletEnabled val="1"/>
        </dgm:presLayoutVars>
      </dgm:prSet>
      <dgm:spPr/>
    </dgm:pt>
  </dgm:ptLst>
  <dgm:cxnLst>
    <dgm:cxn modelId="{0625F65F-634D-4093-94B7-6B986AC8E0FB}" srcId="{88590606-F35F-434F-950B-3A4B9ECC2AA5}" destId="{3641B7DB-46B2-4BB9-9ACF-988637A0761C}" srcOrd="1" destOrd="0" parTransId="{D24072B1-C476-4935-B3C4-57670996DD55}" sibTransId="{9122DB40-3137-4524-A164-64F1ACE2B5F2}"/>
    <dgm:cxn modelId="{FD46DA9A-B517-47D2-AEC0-AA1FE7918EFE}" srcId="{88590606-F35F-434F-950B-3A4B9ECC2AA5}" destId="{3E70C78F-597B-4E1F-8DF6-C87178CEDD88}" srcOrd="0" destOrd="0" parTransId="{649A446B-AEE6-47DD-BFCC-72101C4F9465}" sibTransId="{5DCE8AC1-4361-4A69-BB14-EC2C5F9B5323}"/>
    <dgm:cxn modelId="{153F4E9E-8FD4-460A-8A76-690A8B18624E}" type="presOf" srcId="{3E70C78F-597B-4E1F-8DF6-C87178CEDD88}" destId="{7E02E50F-079C-413E-B252-D395BA703E26}" srcOrd="0" destOrd="0" presId="urn:microsoft.com/office/officeart/2005/8/layout/vList2"/>
    <dgm:cxn modelId="{59BFDDB2-F586-4EC0-80C5-696952463A7D}" type="presOf" srcId="{88590606-F35F-434F-950B-3A4B9ECC2AA5}" destId="{C4BC702B-3316-4EAB-B833-4E784EB8E0D6}" srcOrd="0" destOrd="0" presId="urn:microsoft.com/office/officeart/2005/8/layout/vList2"/>
    <dgm:cxn modelId="{9B4DCCC0-C952-442B-AF5C-423015C3C0AD}" type="presOf" srcId="{3641B7DB-46B2-4BB9-9ACF-988637A0761C}" destId="{74C0B87F-6C9B-43FA-B5C4-328E29699045}" srcOrd="0" destOrd="0" presId="urn:microsoft.com/office/officeart/2005/8/layout/vList2"/>
    <dgm:cxn modelId="{E974AFEC-6EA8-4049-AE40-3958DF5641C0}" srcId="{88590606-F35F-434F-950B-3A4B9ECC2AA5}" destId="{BE4D3EB7-D790-4554-A43F-1E3C0BBCEFCC}" srcOrd="2" destOrd="0" parTransId="{9D4768B5-3EBC-4D32-AB78-ACC1EA80202E}" sibTransId="{2DEDCFE6-BA03-45BD-B73F-9ADB7FAFB6DE}"/>
    <dgm:cxn modelId="{81DD3BF8-6065-448B-B28F-36A68CAEFE4F}" type="presOf" srcId="{BE4D3EB7-D790-4554-A43F-1E3C0BBCEFCC}" destId="{A889F64F-D32E-4253-8EA0-9A61645FF477}" srcOrd="0" destOrd="0" presId="urn:microsoft.com/office/officeart/2005/8/layout/vList2"/>
    <dgm:cxn modelId="{77BEA6EA-4103-43E1-9F91-63A5F67FF791}" type="presParOf" srcId="{C4BC702B-3316-4EAB-B833-4E784EB8E0D6}" destId="{7E02E50F-079C-413E-B252-D395BA703E26}" srcOrd="0" destOrd="0" presId="urn:microsoft.com/office/officeart/2005/8/layout/vList2"/>
    <dgm:cxn modelId="{FCD3BA80-24E4-48F6-811E-7F8B3B761C7A}" type="presParOf" srcId="{C4BC702B-3316-4EAB-B833-4E784EB8E0D6}" destId="{748FFD89-1459-43EA-8162-2FED69F18DEC}" srcOrd="1" destOrd="0" presId="urn:microsoft.com/office/officeart/2005/8/layout/vList2"/>
    <dgm:cxn modelId="{873B718D-5DC0-4634-91E5-B6E99A724CF0}" type="presParOf" srcId="{C4BC702B-3316-4EAB-B833-4E784EB8E0D6}" destId="{74C0B87F-6C9B-43FA-B5C4-328E29699045}" srcOrd="2" destOrd="0" presId="urn:microsoft.com/office/officeart/2005/8/layout/vList2"/>
    <dgm:cxn modelId="{4DEE3ED9-A5D6-4B52-A336-664C7C7406B6}" type="presParOf" srcId="{C4BC702B-3316-4EAB-B833-4E784EB8E0D6}" destId="{D2DEA892-424C-4F7C-BA4F-718C44EEF6F8}" srcOrd="3" destOrd="0" presId="urn:microsoft.com/office/officeart/2005/8/layout/vList2"/>
    <dgm:cxn modelId="{DB628493-E99C-4765-AF13-62AC0A99D12F}" type="presParOf" srcId="{C4BC702B-3316-4EAB-B833-4E784EB8E0D6}" destId="{A889F64F-D32E-4253-8EA0-9A61645FF477}" srcOrd="4"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33089B-27A1-4944-B7C5-3F98A0A30B3B}">
      <dsp:nvSpPr>
        <dsp:cNvPr id="0" name=""/>
        <dsp:cNvSpPr/>
      </dsp:nvSpPr>
      <dsp:spPr>
        <a:xfrm>
          <a:off x="17801" y="270823"/>
          <a:ext cx="3348408" cy="1004522"/>
        </a:xfrm>
        <a:prstGeom prst="rect">
          <a:avLst/>
        </a:prstGeom>
        <a:gradFill rotWithShape="0">
          <a:gsLst>
            <a:gs pos="0">
              <a:schemeClr val="accent2">
                <a:hueOff val="0"/>
                <a:satOff val="0"/>
                <a:lumOff val="0"/>
                <a:alphaOff val="0"/>
                <a:tint val="96000"/>
                <a:satMod val="100000"/>
                <a:lumMod val="104000"/>
              </a:schemeClr>
            </a:gs>
            <a:gs pos="78000">
              <a:schemeClr val="accent2">
                <a:hueOff val="0"/>
                <a:satOff val="0"/>
                <a:lumOff val="0"/>
                <a:alphaOff val="0"/>
                <a:shade val="100000"/>
                <a:satMod val="110000"/>
                <a:lumMod val="100000"/>
              </a:schemeClr>
            </a:gs>
          </a:gsLst>
          <a:lin ang="5400000" scaled="0"/>
        </a:gradFill>
        <a:ln w="9525" cap="flat" cmpd="sng" algn="ctr">
          <a:solidFill>
            <a:schemeClr val="accent2">
              <a:hueOff val="0"/>
              <a:satOff val="0"/>
              <a:lumOff val="0"/>
              <a:alphaOff val="0"/>
            </a:schemeClr>
          </a:solidFill>
          <a:prstDash val="solid"/>
        </a:ln>
        <a:effectLst/>
        <a:scene3d>
          <a:camera prst="orthographicFront">
            <a:rot lat="0" lon="0" rev="0"/>
          </a:camera>
          <a:lightRig rig="threePt" dir="t"/>
        </a:scene3d>
        <a:sp3d>
          <a:bevelT w="25400" h="12700"/>
        </a:sp3d>
      </dsp:spPr>
      <dsp:style>
        <a:lnRef idx="1">
          <a:scrgbClr r="0" g="0" b="0"/>
        </a:lnRef>
        <a:fillRef idx="3">
          <a:scrgbClr r="0" g="0" b="0"/>
        </a:fillRef>
        <a:effectRef idx="2">
          <a:scrgbClr r="0" g="0" b="0"/>
        </a:effectRef>
        <a:fontRef idx="minor">
          <a:schemeClr val="lt1"/>
        </a:fontRef>
      </dsp:style>
      <dsp:txBody>
        <a:bodyPr spcFirstLastPara="0" vert="horz" wrap="square" lIns="264599" tIns="264599" rIns="264599" bIns="264599" numCol="1" spcCol="1270" anchor="ctr" anchorCtr="0">
          <a:noAutofit/>
        </a:bodyPr>
        <a:lstStyle/>
        <a:p>
          <a:pPr marL="0" lvl="0" indent="0" algn="ctr" defTabSz="1422400">
            <a:lnSpc>
              <a:spcPct val="90000"/>
            </a:lnSpc>
            <a:spcBef>
              <a:spcPct val="0"/>
            </a:spcBef>
            <a:spcAft>
              <a:spcPct val="35000"/>
            </a:spcAft>
            <a:buNone/>
          </a:pPr>
          <a:r>
            <a:rPr lang="en-US" sz="3200" kern="1200" dirty="0"/>
            <a:t>Abuse Class I</a:t>
          </a:r>
        </a:p>
      </dsp:txBody>
      <dsp:txXfrm>
        <a:off x="17801" y="270823"/>
        <a:ext cx="3348408" cy="1004522"/>
      </dsp:txXfrm>
    </dsp:sp>
    <dsp:sp modelId="{AD1A7103-B7A2-47B2-8AC6-55D439398EC2}">
      <dsp:nvSpPr>
        <dsp:cNvPr id="0" name=""/>
        <dsp:cNvSpPr/>
      </dsp:nvSpPr>
      <dsp:spPr>
        <a:xfrm>
          <a:off x="17801" y="1246259"/>
          <a:ext cx="3348408" cy="3671366"/>
        </a:xfrm>
        <a:prstGeom prst="rect">
          <a:avLst/>
        </a:prstGeom>
        <a:solidFill>
          <a:schemeClr val="accent2">
            <a:tint val="40000"/>
            <a:alpha val="90000"/>
            <a:hueOff val="0"/>
            <a:satOff val="0"/>
            <a:lumOff val="0"/>
            <a:alphaOff val="0"/>
          </a:schemeClr>
        </a:solidFill>
        <a:ln w="9525" cap="flat"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30748" tIns="330748" rIns="330748" bIns="330748" numCol="1" spcCol="1270" anchor="t" anchorCtr="0">
          <a:noAutofit/>
        </a:bodyPr>
        <a:lstStyle/>
        <a:p>
          <a:pPr marL="0" lvl="0" indent="0" algn="l" defTabSz="1066800">
            <a:lnSpc>
              <a:spcPct val="90000"/>
            </a:lnSpc>
            <a:spcBef>
              <a:spcPct val="0"/>
            </a:spcBef>
            <a:spcAft>
              <a:spcPct val="35000"/>
            </a:spcAft>
            <a:buNone/>
          </a:pPr>
          <a:r>
            <a:rPr lang="en-US" sz="2400" kern="1200" dirty="0"/>
            <a:t>Causes or contributes to the death, sexual abuse, or serious physical harm.</a:t>
          </a:r>
        </a:p>
      </dsp:txBody>
      <dsp:txXfrm>
        <a:off x="17801" y="1246259"/>
        <a:ext cx="3348408" cy="3671366"/>
      </dsp:txXfrm>
    </dsp:sp>
    <dsp:sp modelId="{E9507BB5-9DD3-4F7E-886C-7D7A1D28A9AE}">
      <dsp:nvSpPr>
        <dsp:cNvPr id="0" name=""/>
        <dsp:cNvSpPr/>
      </dsp:nvSpPr>
      <dsp:spPr>
        <a:xfrm>
          <a:off x="3735995" y="346426"/>
          <a:ext cx="3348408" cy="1004522"/>
        </a:xfrm>
        <a:prstGeom prst="rect">
          <a:avLst/>
        </a:prstGeom>
        <a:gradFill rotWithShape="0">
          <a:gsLst>
            <a:gs pos="0">
              <a:schemeClr val="accent2">
                <a:hueOff val="-1279471"/>
                <a:satOff val="-14424"/>
                <a:lumOff val="1766"/>
                <a:alphaOff val="0"/>
                <a:tint val="96000"/>
                <a:satMod val="100000"/>
                <a:lumMod val="104000"/>
              </a:schemeClr>
            </a:gs>
            <a:gs pos="78000">
              <a:schemeClr val="accent2">
                <a:hueOff val="-1279471"/>
                <a:satOff val="-14424"/>
                <a:lumOff val="1766"/>
                <a:alphaOff val="0"/>
                <a:shade val="100000"/>
                <a:satMod val="110000"/>
                <a:lumMod val="100000"/>
              </a:schemeClr>
            </a:gs>
          </a:gsLst>
          <a:lin ang="5400000" scaled="0"/>
        </a:gradFill>
        <a:ln w="9525" cap="flat" cmpd="sng" algn="ctr">
          <a:solidFill>
            <a:schemeClr val="accent2">
              <a:hueOff val="-1279471"/>
              <a:satOff val="-14424"/>
              <a:lumOff val="1766"/>
              <a:alphaOff val="0"/>
            </a:schemeClr>
          </a:solidFill>
          <a:prstDash val="solid"/>
        </a:ln>
        <a:effectLst/>
        <a:scene3d>
          <a:camera prst="orthographicFront">
            <a:rot lat="0" lon="0" rev="0"/>
          </a:camera>
          <a:lightRig rig="threePt" dir="t"/>
        </a:scene3d>
        <a:sp3d>
          <a:bevelT w="25400" h="12700"/>
        </a:sp3d>
      </dsp:spPr>
      <dsp:style>
        <a:lnRef idx="1">
          <a:scrgbClr r="0" g="0" b="0"/>
        </a:lnRef>
        <a:fillRef idx="3">
          <a:scrgbClr r="0" g="0" b="0"/>
        </a:fillRef>
        <a:effectRef idx="2">
          <a:scrgbClr r="0" g="0" b="0"/>
        </a:effectRef>
        <a:fontRef idx="minor">
          <a:schemeClr val="lt1"/>
        </a:fontRef>
      </dsp:style>
      <dsp:txBody>
        <a:bodyPr spcFirstLastPara="0" vert="horz" wrap="square" lIns="264599" tIns="264599" rIns="264599" bIns="264599" numCol="1" spcCol="1270" anchor="ctr" anchorCtr="0">
          <a:noAutofit/>
        </a:bodyPr>
        <a:lstStyle/>
        <a:p>
          <a:pPr marL="0" lvl="0" indent="0" algn="ctr" defTabSz="1422400">
            <a:lnSpc>
              <a:spcPct val="90000"/>
            </a:lnSpc>
            <a:spcBef>
              <a:spcPct val="0"/>
            </a:spcBef>
            <a:spcAft>
              <a:spcPct val="35000"/>
            </a:spcAft>
            <a:buNone/>
          </a:pPr>
          <a:r>
            <a:rPr lang="en-US" sz="3200" kern="1200" dirty="0"/>
            <a:t>Abuse Class II</a:t>
          </a:r>
        </a:p>
      </dsp:txBody>
      <dsp:txXfrm>
        <a:off x="3735995" y="346426"/>
        <a:ext cx="3348408" cy="1004522"/>
      </dsp:txXfrm>
    </dsp:sp>
    <dsp:sp modelId="{714B65A3-CD2A-469F-8762-C176B68F27E9}">
      <dsp:nvSpPr>
        <dsp:cNvPr id="0" name=""/>
        <dsp:cNvSpPr/>
      </dsp:nvSpPr>
      <dsp:spPr>
        <a:xfrm>
          <a:off x="3473999" y="1473068"/>
          <a:ext cx="3872401" cy="3368955"/>
        </a:xfrm>
        <a:prstGeom prst="rect">
          <a:avLst/>
        </a:prstGeom>
        <a:solidFill>
          <a:schemeClr val="accent2">
            <a:tint val="40000"/>
            <a:alpha val="90000"/>
            <a:hueOff val="-1904177"/>
            <a:satOff val="-1973"/>
            <a:lumOff val="-135"/>
            <a:alphaOff val="0"/>
          </a:schemeClr>
        </a:solidFill>
        <a:ln w="9525" cap="flat" cmpd="sng" algn="ctr">
          <a:solidFill>
            <a:schemeClr val="accent2">
              <a:tint val="40000"/>
              <a:alpha val="90000"/>
              <a:hueOff val="-1904177"/>
              <a:satOff val="-1973"/>
              <a:lumOff val="-135"/>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30748" tIns="330748" rIns="330748" bIns="330748" numCol="1" spcCol="1270" anchor="t" anchorCtr="0">
          <a:noAutofit/>
        </a:bodyPr>
        <a:lstStyle/>
        <a:p>
          <a:pPr marL="0" lvl="0" indent="0" algn="l" defTabSz="1066800">
            <a:lnSpc>
              <a:spcPct val="90000"/>
            </a:lnSpc>
            <a:spcBef>
              <a:spcPct val="0"/>
            </a:spcBef>
            <a:spcAft>
              <a:spcPct val="35000"/>
            </a:spcAft>
            <a:buNone/>
          </a:pPr>
          <a:r>
            <a:rPr lang="en-US" sz="2400" kern="1200" dirty="0"/>
            <a:t>causes or contributes to non-serious physical harm, the use of unreasonable force, emotional harm, and exploitation.</a:t>
          </a:r>
        </a:p>
      </dsp:txBody>
      <dsp:txXfrm>
        <a:off x="3473999" y="1473068"/>
        <a:ext cx="3872401" cy="3368955"/>
      </dsp:txXfrm>
    </dsp:sp>
    <dsp:sp modelId="{5332D953-C580-4053-A24C-3D7FFEBB80E2}">
      <dsp:nvSpPr>
        <dsp:cNvPr id="0" name=""/>
        <dsp:cNvSpPr/>
      </dsp:nvSpPr>
      <dsp:spPr>
        <a:xfrm>
          <a:off x="7454189" y="285366"/>
          <a:ext cx="3348408" cy="1004522"/>
        </a:xfrm>
        <a:prstGeom prst="rect">
          <a:avLst/>
        </a:prstGeom>
        <a:gradFill rotWithShape="0">
          <a:gsLst>
            <a:gs pos="0">
              <a:schemeClr val="accent2">
                <a:hueOff val="-2558941"/>
                <a:satOff val="-28848"/>
                <a:lumOff val="3533"/>
                <a:alphaOff val="0"/>
                <a:tint val="96000"/>
                <a:satMod val="100000"/>
                <a:lumMod val="104000"/>
              </a:schemeClr>
            </a:gs>
            <a:gs pos="78000">
              <a:schemeClr val="accent2">
                <a:hueOff val="-2558941"/>
                <a:satOff val="-28848"/>
                <a:lumOff val="3533"/>
                <a:alphaOff val="0"/>
                <a:shade val="100000"/>
                <a:satMod val="110000"/>
                <a:lumMod val="100000"/>
              </a:schemeClr>
            </a:gs>
          </a:gsLst>
          <a:lin ang="5400000" scaled="0"/>
        </a:gradFill>
        <a:ln w="9525" cap="flat" cmpd="sng" algn="ctr">
          <a:solidFill>
            <a:schemeClr val="accent2">
              <a:hueOff val="-2558941"/>
              <a:satOff val="-28848"/>
              <a:lumOff val="3533"/>
              <a:alphaOff val="0"/>
            </a:schemeClr>
          </a:solidFill>
          <a:prstDash val="solid"/>
        </a:ln>
        <a:effectLst/>
        <a:scene3d>
          <a:camera prst="orthographicFront">
            <a:rot lat="0" lon="0" rev="0"/>
          </a:camera>
          <a:lightRig rig="threePt" dir="t"/>
        </a:scene3d>
        <a:sp3d>
          <a:bevelT w="25400" h="12700"/>
        </a:sp3d>
      </dsp:spPr>
      <dsp:style>
        <a:lnRef idx="1">
          <a:scrgbClr r="0" g="0" b="0"/>
        </a:lnRef>
        <a:fillRef idx="3">
          <a:scrgbClr r="0" g="0" b="0"/>
        </a:fillRef>
        <a:effectRef idx="2">
          <a:scrgbClr r="0" g="0" b="0"/>
        </a:effectRef>
        <a:fontRef idx="minor">
          <a:schemeClr val="lt1"/>
        </a:fontRef>
      </dsp:style>
      <dsp:txBody>
        <a:bodyPr spcFirstLastPara="0" vert="horz" wrap="square" lIns="264599" tIns="264599" rIns="264599" bIns="264599" numCol="1" spcCol="1270" anchor="ctr" anchorCtr="0">
          <a:noAutofit/>
        </a:bodyPr>
        <a:lstStyle/>
        <a:p>
          <a:pPr marL="0" lvl="0" indent="0" algn="ctr" defTabSz="1422400">
            <a:lnSpc>
              <a:spcPct val="90000"/>
            </a:lnSpc>
            <a:spcBef>
              <a:spcPct val="0"/>
            </a:spcBef>
            <a:spcAft>
              <a:spcPct val="35000"/>
            </a:spcAft>
            <a:buNone/>
          </a:pPr>
          <a:r>
            <a:rPr lang="en-US" sz="3200" kern="1200" dirty="0"/>
            <a:t>Abuse Class III</a:t>
          </a:r>
        </a:p>
      </dsp:txBody>
      <dsp:txXfrm>
        <a:off x="7454189" y="285366"/>
        <a:ext cx="3348408" cy="1004522"/>
      </dsp:txXfrm>
    </dsp:sp>
    <dsp:sp modelId="{71F7B2AC-FAC3-4E5C-9937-5B1F52580DBB}">
      <dsp:nvSpPr>
        <dsp:cNvPr id="0" name=""/>
        <dsp:cNvSpPr/>
      </dsp:nvSpPr>
      <dsp:spPr>
        <a:xfrm>
          <a:off x="7454189" y="1289889"/>
          <a:ext cx="3348408" cy="3613194"/>
        </a:xfrm>
        <a:prstGeom prst="rect">
          <a:avLst/>
        </a:prstGeom>
        <a:solidFill>
          <a:schemeClr val="accent2">
            <a:tint val="40000"/>
            <a:alpha val="90000"/>
            <a:hueOff val="-3808354"/>
            <a:satOff val="-3946"/>
            <a:lumOff val="-270"/>
            <a:alphaOff val="0"/>
          </a:schemeClr>
        </a:solidFill>
        <a:ln w="9525" cap="flat" cmpd="sng" algn="ctr">
          <a:solidFill>
            <a:schemeClr val="accent2">
              <a:tint val="40000"/>
              <a:alpha val="90000"/>
              <a:hueOff val="-3808354"/>
              <a:satOff val="-3946"/>
              <a:lumOff val="-27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30748" tIns="330748" rIns="330748" bIns="330748" numCol="1" spcCol="1270" anchor="t" anchorCtr="0">
          <a:noAutofit/>
        </a:bodyPr>
        <a:lstStyle/>
        <a:p>
          <a:pPr marL="0" lvl="0" indent="0" algn="l" defTabSz="889000">
            <a:lnSpc>
              <a:spcPct val="90000"/>
            </a:lnSpc>
            <a:spcBef>
              <a:spcPct val="0"/>
            </a:spcBef>
            <a:spcAft>
              <a:spcPct val="35000"/>
            </a:spcAft>
            <a:buNone/>
          </a:pPr>
          <a:r>
            <a:rPr lang="en-US" sz="2000" kern="1200" dirty="0"/>
            <a:t>Abuse Class III is the use of language or other means of communication to degrade, threaten or sexually harass. </a:t>
          </a:r>
        </a:p>
        <a:p>
          <a:pPr marL="228600" lvl="1" indent="-228600" algn="l" defTabSz="889000">
            <a:lnSpc>
              <a:spcPct val="90000"/>
            </a:lnSpc>
            <a:spcBef>
              <a:spcPct val="0"/>
            </a:spcBef>
            <a:spcAft>
              <a:spcPct val="15000"/>
            </a:spcAft>
            <a:buChar char="•"/>
          </a:pPr>
          <a:r>
            <a:rPr lang="en-US" sz="2000" kern="1200" dirty="0"/>
            <a:t>Basically making someone feel worthless or to humiliate them. </a:t>
          </a:r>
        </a:p>
      </dsp:txBody>
      <dsp:txXfrm>
        <a:off x="7454189" y="1289889"/>
        <a:ext cx="3348408" cy="361319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1E108D-8FA7-49DD-AAB1-C505F61BB74A}">
      <dsp:nvSpPr>
        <dsp:cNvPr id="0" name=""/>
        <dsp:cNvSpPr/>
      </dsp:nvSpPr>
      <dsp:spPr>
        <a:xfrm>
          <a:off x="3196904" y="2122653"/>
          <a:ext cx="701915" cy="91440"/>
        </a:xfrm>
        <a:custGeom>
          <a:avLst/>
          <a:gdLst/>
          <a:ahLst/>
          <a:cxnLst/>
          <a:rect l="0" t="0" r="0" b="0"/>
          <a:pathLst>
            <a:path>
              <a:moveTo>
                <a:pt x="0" y="45720"/>
              </a:moveTo>
              <a:lnTo>
                <a:pt x="701915" y="45720"/>
              </a:lnTo>
            </a:path>
          </a:pathLst>
        </a:custGeom>
        <a:noFill/>
        <a:ln w="9525" cap="flat" cmpd="sng" algn="ctr">
          <a:solidFill>
            <a:schemeClr val="accent5">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529548" y="2164707"/>
        <a:ext cx="36625" cy="7332"/>
      </dsp:txXfrm>
    </dsp:sp>
    <dsp:sp modelId="{90C9D1FB-9609-470C-8330-00B63E9592D8}">
      <dsp:nvSpPr>
        <dsp:cNvPr id="0" name=""/>
        <dsp:cNvSpPr/>
      </dsp:nvSpPr>
      <dsp:spPr>
        <a:xfrm>
          <a:off x="13854" y="761666"/>
          <a:ext cx="3184849" cy="2813413"/>
        </a:xfrm>
        <a:prstGeom prst="rect">
          <a:avLst/>
        </a:prstGeom>
        <a:gradFill rotWithShape="0">
          <a:gsLst>
            <a:gs pos="0">
              <a:schemeClr val="accent5">
                <a:hueOff val="0"/>
                <a:satOff val="0"/>
                <a:lumOff val="0"/>
                <a:alphaOff val="0"/>
                <a:tint val="96000"/>
                <a:satMod val="100000"/>
                <a:lumMod val="104000"/>
              </a:schemeClr>
            </a:gs>
            <a:gs pos="78000">
              <a:schemeClr val="accent5">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156060" tIns="163813" rIns="156060" bIns="163813" numCol="1" spcCol="1270" anchor="t" anchorCtr="0">
          <a:noAutofit/>
        </a:bodyPr>
        <a:lstStyle/>
        <a:p>
          <a:pPr marL="0" lvl="0" indent="0" algn="l" defTabSz="1066800">
            <a:lnSpc>
              <a:spcPct val="90000"/>
            </a:lnSpc>
            <a:spcBef>
              <a:spcPct val="0"/>
            </a:spcBef>
            <a:spcAft>
              <a:spcPct val="35000"/>
            </a:spcAft>
            <a:buNone/>
          </a:pPr>
          <a:r>
            <a:rPr lang="en-US" sz="2400" b="1" u="sng" kern="1200" dirty="0"/>
            <a:t>Neglect Class I</a:t>
          </a:r>
          <a:endParaRPr lang="en-US" sz="2400" kern="1200" dirty="0"/>
        </a:p>
        <a:p>
          <a:pPr marL="171450" lvl="1" indent="-171450" algn="l" defTabSz="800100">
            <a:lnSpc>
              <a:spcPct val="90000"/>
            </a:lnSpc>
            <a:spcBef>
              <a:spcPct val="0"/>
            </a:spcBef>
            <a:spcAft>
              <a:spcPct val="15000"/>
            </a:spcAft>
            <a:buChar char="•"/>
          </a:pPr>
          <a:r>
            <a:rPr lang="en-US" sz="1800" kern="1200" dirty="0"/>
            <a:t>causes or contributes to death, sexual abuse, or serious physical harm</a:t>
          </a:r>
        </a:p>
        <a:p>
          <a:pPr marL="171450" lvl="1" indent="-171450" algn="l" defTabSz="800100">
            <a:lnSpc>
              <a:spcPct val="90000"/>
            </a:lnSpc>
            <a:spcBef>
              <a:spcPct val="0"/>
            </a:spcBef>
            <a:spcAft>
              <a:spcPct val="15000"/>
            </a:spcAft>
            <a:buChar char="•"/>
          </a:pPr>
          <a:r>
            <a:rPr lang="en-US" sz="1800" kern="1200" dirty="0"/>
            <a:t>The failure to report apparent or suspected abuse Class I or </a:t>
          </a:r>
          <a:r>
            <a:rPr lang="en-US" sz="1800" kern="1200" dirty="0" err="1"/>
            <a:t>Nelgect</a:t>
          </a:r>
          <a:r>
            <a:rPr lang="en-US" sz="1800" kern="1200" dirty="0"/>
            <a:t> Class I of a recipient</a:t>
          </a:r>
        </a:p>
      </dsp:txBody>
      <dsp:txXfrm>
        <a:off x="13854" y="761666"/>
        <a:ext cx="3184849" cy="2813413"/>
      </dsp:txXfrm>
    </dsp:sp>
    <dsp:sp modelId="{476F8CF9-00F1-42C8-B84D-2168671AF327}">
      <dsp:nvSpPr>
        <dsp:cNvPr id="0" name=""/>
        <dsp:cNvSpPr/>
      </dsp:nvSpPr>
      <dsp:spPr>
        <a:xfrm>
          <a:off x="7114268" y="2122653"/>
          <a:ext cx="701915" cy="91440"/>
        </a:xfrm>
        <a:custGeom>
          <a:avLst/>
          <a:gdLst/>
          <a:ahLst/>
          <a:cxnLst/>
          <a:rect l="0" t="0" r="0" b="0"/>
          <a:pathLst>
            <a:path>
              <a:moveTo>
                <a:pt x="0" y="45720"/>
              </a:moveTo>
              <a:lnTo>
                <a:pt x="701915" y="45720"/>
              </a:lnTo>
            </a:path>
          </a:pathLst>
        </a:custGeom>
        <a:noFill/>
        <a:ln w="9525" cap="flat" cmpd="sng" algn="ctr">
          <a:solidFill>
            <a:schemeClr val="accent5">
              <a:hueOff val="-1178911"/>
              <a:satOff val="9810"/>
              <a:lumOff val="-25882"/>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446913" y="2164707"/>
        <a:ext cx="36625" cy="7332"/>
      </dsp:txXfrm>
    </dsp:sp>
    <dsp:sp modelId="{E9B8CF46-2D3A-4187-B10D-1370B787C172}">
      <dsp:nvSpPr>
        <dsp:cNvPr id="0" name=""/>
        <dsp:cNvSpPr/>
      </dsp:nvSpPr>
      <dsp:spPr>
        <a:xfrm>
          <a:off x="3931219" y="771928"/>
          <a:ext cx="3184849" cy="2792889"/>
        </a:xfrm>
        <a:prstGeom prst="rect">
          <a:avLst/>
        </a:prstGeom>
        <a:gradFill rotWithShape="0">
          <a:gsLst>
            <a:gs pos="0">
              <a:schemeClr val="accent5">
                <a:hueOff val="-589455"/>
                <a:satOff val="4905"/>
                <a:lumOff val="-12941"/>
                <a:alphaOff val="0"/>
                <a:tint val="96000"/>
                <a:satMod val="100000"/>
                <a:lumMod val="104000"/>
              </a:schemeClr>
            </a:gs>
            <a:gs pos="78000">
              <a:schemeClr val="accent5">
                <a:hueOff val="-589455"/>
                <a:satOff val="4905"/>
                <a:lumOff val="-12941"/>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156060" tIns="163813" rIns="156060" bIns="163813" numCol="1" spcCol="1270" anchor="t" anchorCtr="0">
          <a:noAutofit/>
        </a:bodyPr>
        <a:lstStyle/>
        <a:p>
          <a:pPr marL="0" lvl="0" indent="0" algn="l" defTabSz="1066800">
            <a:lnSpc>
              <a:spcPct val="90000"/>
            </a:lnSpc>
            <a:spcBef>
              <a:spcPct val="0"/>
            </a:spcBef>
            <a:spcAft>
              <a:spcPct val="35000"/>
            </a:spcAft>
            <a:buNone/>
          </a:pPr>
          <a:r>
            <a:rPr lang="en-US" sz="2400" b="1" u="sng" kern="1200" dirty="0"/>
            <a:t>Neglect Class II</a:t>
          </a:r>
          <a:endParaRPr lang="en-US" sz="2400" kern="1200" dirty="0"/>
        </a:p>
        <a:p>
          <a:pPr marL="171450" lvl="1" indent="-171450" algn="l" defTabSz="800100">
            <a:lnSpc>
              <a:spcPct val="90000"/>
            </a:lnSpc>
            <a:spcBef>
              <a:spcPct val="0"/>
            </a:spcBef>
            <a:spcAft>
              <a:spcPct val="15000"/>
            </a:spcAft>
            <a:buChar char="•"/>
          </a:pPr>
          <a:r>
            <a:rPr lang="en-US" sz="1800" kern="1200" dirty="0"/>
            <a:t>causes or contributes to non-serious physical harm or emotional harm</a:t>
          </a:r>
        </a:p>
        <a:p>
          <a:pPr marL="171450" lvl="1" indent="-171450" algn="l" defTabSz="800100">
            <a:lnSpc>
              <a:spcPct val="90000"/>
            </a:lnSpc>
            <a:spcBef>
              <a:spcPct val="0"/>
            </a:spcBef>
            <a:spcAft>
              <a:spcPct val="15000"/>
            </a:spcAft>
            <a:buChar char="•"/>
          </a:pPr>
          <a:r>
            <a:rPr lang="en-US" sz="1800" kern="1200" dirty="0"/>
            <a:t>Neglect Class III- places or could have placed recipient at risk of physical harm or sexual abuse.</a:t>
          </a:r>
        </a:p>
      </dsp:txBody>
      <dsp:txXfrm>
        <a:off x="3931219" y="771928"/>
        <a:ext cx="3184849" cy="2792889"/>
      </dsp:txXfrm>
    </dsp:sp>
    <dsp:sp modelId="{517F257A-49BC-4207-9837-D70F7687C09C}">
      <dsp:nvSpPr>
        <dsp:cNvPr id="0" name=""/>
        <dsp:cNvSpPr/>
      </dsp:nvSpPr>
      <dsp:spPr>
        <a:xfrm>
          <a:off x="7848583" y="782190"/>
          <a:ext cx="3184849" cy="2772366"/>
        </a:xfrm>
        <a:prstGeom prst="rect">
          <a:avLst/>
        </a:prstGeom>
        <a:gradFill rotWithShape="0">
          <a:gsLst>
            <a:gs pos="0">
              <a:schemeClr val="accent5">
                <a:hueOff val="-1178911"/>
                <a:satOff val="9810"/>
                <a:lumOff val="-25882"/>
                <a:alphaOff val="0"/>
                <a:tint val="96000"/>
                <a:satMod val="100000"/>
                <a:lumMod val="104000"/>
              </a:schemeClr>
            </a:gs>
            <a:gs pos="78000">
              <a:schemeClr val="accent5">
                <a:hueOff val="-1178911"/>
                <a:satOff val="9810"/>
                <a:lumOff val="-25882"/>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156060" tIns="163813" rIns="156060" bIns="163813" numCol="1" spcCol="1270" anchor="t" anchorCtr="0">
          <a:noAutofit/>
        </a:bodyPr>
        <a:lstStyle/>
        <a:p>
          <a:pPr marL="0" lvl="0" indent="0" algn="l" defTabSz="1066800">
            <a:lnSpc>
              <a:spcPct val="90000"/>
            </a:lnSpc>
            <a:spcBef>
              <a:spcPct val="0"/>
            </a:spcBef>
            <a:spcAft>
              <a:spcPct val="35000"/>
            </a:spcAft>
            <a:buNone/>
          </a:pPr>
          <a:r>
            <a:rPr lang="en-US" sz="2400" b="1" u="sng" kern="1200" dirty="0"/>
            <a:t>Neglect Class III</a:t>
          </a:r>
          <a:endParaRPr lang="en-US" sz="2400" kern="1200" dirty="0"/>
        </a:p>
        <a:p>
          <a:pPr marL="114300" lvl="1" indent="-114300" algn="l" defTabSz="666750">
            <a:lnSpc>
              <a:spcPct val="90000"/>
            </a:lnSpc>
            <a:spcBef>
              <a:spcPct val="0"/>
            </a:spcBef>
            <a:spcAft>
              <a:spcPct val="15000"/>
            </a:spcAft>
            <a:buChar char="•"/>
          </a:pPr>
          <a:r>
            <a:rPr lang="en-US" sz="1500" kern="1200" dirty="0"/>
            <a:t>Not doing something that should have been done that either placed or could have placed a recipient at risk of physical harm or sexual abuse</a:t>
          </a:r>
        </a:p>
        <a:p>
          <a:pPr marL="114300" lvl="1" indent="-114300" algn="l" defTabSz="666750">
            <a:lnSpc>
              <a:spcPct val="90000"/>
            </a:lnSpc>
            <a:spcBef>
              <a:spcPct val="0"/>
            </a:spcBef>
            <a:spcAft>
              <a:spcPct val="15000"/>
            </a:spcAft>
            <a:buChar char="•"/>
          </a:pPr>
          <a:r>
            <a:rPr lang="en-US" sz="1500" kern="1200" dirty="0"/>
            <a:t>The failure to report apparent or suspected abuse Class III or Neglect Class III of a recipient</a:t>
          </a:r>
        </a:p>
      </dsp:txBody>
      <dsp:txXfrm>
        <a:off x="7848583" y="782190"/>
        <a:ext cx="3184849" cy="277236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02E50F-079C-413E-B252-D395BA703E26}">
      <dsp:nvSpPr>
        <dsp:cNvPr id="0" name=""/>
        <dsp:cNvSpPr/>
      </dsp:nvSpPr>
      <dsp:spPr>
        <a:xfrm>
          <a:off x="0" y="564369"/>
          <a:ext cx="6290226" cy="1411198"/>
        </a:xfrm>
        <a:prstGeom prst="roundRect">
          <a:avLst/>
        </a:prstGeom>
        <a:gradFill rotWithShape="0">
          <a:gsLst>
            <a:gs pos="0">
              <a:schemeClr val="accent2">
                <a:hueOff val="0"/>
                <a:satOff val="0"/>
                <a:lumOff val="0"/>
                <a:alphaOff val="0"/>
                <a:tint val="96000"/>
                <a:satMod val="100000"/>
                <a:lumMod val="104000"/>
              </a:schemeClr>
            </a:gs>
            <a:gs pos="78000">
              <a:schemeClr val="accent2">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Mental health services shall be offered in the LEAST RESTRICTIVE SETTING that is appropriate and available.</a:t>
          </a:r>
        </a:p>
      </dsp:txBody>
      <dsp:txXfrm>
        <a:off x="68889" y="633258"/>
        <a:ext cx="6152448" cy="1273420"/>
      </dsp:txXfrm>
    </dsp:sp>
    <dsp:sp modelId="{74C0B87F-6C9B-43FA-B5C4-328E29699045}">
      <dsp:nvSpPr>
        <dsp:cNvPr id="0" name=""/>
        <dsp:cNvSpPr/>
      </dsp:nvSpPr>
      <dsp:spPr>
        <a:xfrm>
          <a:off x="0" y="2021647"/>
          <a:ext cx="6290226" cy="1422690"/>
        </a:xfrm>
        <a:prstGeom prst="roundRect">
          <a:avLst/>
        </a:prstGeom>
        <a:gradFill rotWithShape="0">
          <a:gsLst>
            <a:gs pos="0">
              <a:schemeClr val="accent3">
                <a:hueOff val="0"/>
                <a:satOff val="0"/>
                <a:lumOff val="0"/>
                <a:alphaOff val="0"/>
                <a:tint val="96000"/>
                <a:satMod val="100000"/>
                <a:lumMod val="104000"/>
              </a:schemeClr>
            </a:gs>
            <a:gs pos="78000">
              <a:schemeClr val="accent3">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t>“Freedom of movement of a recipient shall not be restricted more than necessary to provide mental health services, to prevent injury, or to prevent substantial property damage.”</a:t>
          </a:r>
        </a:p>
      </dsp:txBody>
      <dsp:txXfrm>
        <a:off x="69450" y="2091097"/>
        <a:ext cx="6151326" cy="1283790"/>
      </dsp:txXfrm>
    </dsp:sp>
    <dsp:sp modelId="{A889F64F-D32E-4253-8EA0-9A61645FF477}">
      <dsp:nvSpPr>
        <dsp:cNvPr id="0" name=""/>
        <dsp:cNvSpPr/>
      </dsp:nvSpPr>
      <dsp:spPr>
        <a:xfrm>
          <a:off x="0" y="3417782"/>
          <a:ext cx="6290226" cy="1392957"/>
        </a:xfrm>
        <a:prstGeom prst="roundRect">
          <a:avLst/>
        </a:prstGeom>
        <a:gradFill rotWithShape="0">
          <a:gsLst>
            <a:gs pos="0">
              <a:schemeClr val="accent4">
                <a:hueOff val="0"/>
                <a:satOff val="0"/>
                <a:lumOff val="0"/>
                <a:alphaOff val="0"/>
                <a:tint val="96000"/>
                <a:satMod val="100000"/>
                <a:lumMod val="104000"/>
              </a:schemeClr>
            </a:gs>
            <a:gs pos="78000">
              <a:schemeClr val="accent4">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You can have temporary restrictions due to repair or maintenance or for emergencies, such as a flood, fire, tornado, etc.</a:t>
          </a:r>
        </a:p>
      </dsp:txBody>
      <dsp:txXfrm>
        <a:off x="67999" y="3485781"/>
        <a:ext cx="6154228" cy="1256959"/>
      </dsp:txXfrm>
    </dsp:sp>
  </dsp:spTree>
</dsp:drawing>
</file>

<file path=ppt/diagrams/layout1.xml><?xml version="1.0" encoding="utf-8"?>
<dgm:layoutDef xmlns:dgm="http://schemas.openxmlformats.org/drawingml/2006/diagram" xmlns:a="http://schemas.openxmlformats.org/drawingml/2006/main" uniqueId="urn:microsoft.com/office/officeart/2016/7/layout/HorizontalActionList">
  <dgm:title val="Horizontal Action List"/>
  <dgm:desc val="Used to show non-sequential or grouped lists of information. Works well with large amounts of text. All text has the same level of emphasis, and direction is not implied."/>
  <dgm:catLst>
    <dgm:cat type="list" pri="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fact="0.6"/>
      <dgm:constr type="h" for="des" forName="composite" op="equ"/>
      <dgm:constr type="w" for="ch" forName="composite" refType="w"/>
      <dgm:constr type="w" for="des" forName="parTx"/>
      <dgm:constr type="h" for="des" forName="parTx" op="equ"/>
      <dgm:constr type="w" for="des" forName="desTx"/>
      <dgm:constr type="primFontSz" for="des" forName="parTx" val="54"/>
      <dgm:constr type="primFontSz" for="des" forName="desTx" refType="primFontSz" refFor="des" refForName="parTx" op="lte" fact="0.75"/>
      <dgm:constr type="h" for="des" forName="desTx" op="equ"/>
      <dgm:constr type="w" for="ch" forName="space" op="equ" val="3"/>
    </dgm:constrLst>
    <dgm:ruleLst>
      <dgm:rule type="w" for="ch" forName="composite" val="0" fact="NaN" max="NaN"/>
    </dgm:ruleLst>
    <dgm:forEach name="Name6"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varLst>
          <dgm:alg type="tx"/>
          <dgm:shape xmlns:r="http://schemas.openxmlformats.org/officeDocument/2006/relationships" type="rect" r:blip="">
            <dgm:adjLst/>
          </dgm:shape>
          <dgm:presOf axis="self" ptType="node"/>
          <dgm:constrLst>
            <dgm:constr type="h" refType="w" op="lte" fact="0.3"/>
            <dgm:constr type="h"/>
            <dgm:constr type="tMarg" refType="w" fact="0.224"/>
            <dgm:constr type="bMarg" refType="w" fact="0.224"/>
            <dgm:constr type="lMarg" refType="w" fact="0.224"/>
            <dgm:constr type="rMarg" refType="w" fact="0.224"/>
          </dgm:constrLst>
          <dgm:ruleLst>
            <dgm:rule type="h" val="INF" fact="NaN" max="NaN"/>
            <dgm:rule type="primFontSz" val="14" fact="NaN" max="NaN"/>
          </dgm:ruleLst>
        </dgm:layoutNode>
        <dgm:layoutNode name="desTx" styleLbl="alignAccFollowNode1">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primFontSz" val="28"/>
            <dgm:constr type="tMarg" refType="w" fact="0.28"/>
            <dgm:constr type="bMarg" refType="w" fact="0.28"/>
            <dgm:constr type="lMarg" refType="w" fact="0.28"/>
            <dgm:constr type="rMarg" refType="w" fact="0.28"/>
          </dgm:constrLst>
          <dgm:ruleLst>
            <dgm:rule type="h" val="INF" fact="NaN" max="NaN"/>
            <dgm:rule type="primFontSz" val="11"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41488FC8-0AD4-4EA6-8419-245E3097F859}" type="datetimeFigureOut">
              <a:rPr lang="en-US" smtClean="0"/>
              <a:t>8/5/2022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5BFF0531-A65F-47FF-BA97-9659A3F7E848}" type="slidenum">
              <a:rPr lang="en-US" smtClean="0"/>
              <a:t>‹#›</a:t>
            </a:fld>
            <a:endParaRPr lang="en-US"/>
          </a:p>
        </p:txBody>
      </p:sp>
    </p:spTree>
    <p:extLst>
      <p:ext uri="{BB962C8B-B14F-4D97-AF65-F5344CB8AC3E}">
        <p14:creationId xmlns:p14="http://schemas.microsoft.com/office/powerpoint/2010/main" val="23614804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BFF0531-A65F-47FF-BA97-9659A3F7E848}" type="slidenum">
              <a:rPr lang="en-US" smtClean="0"/>
              <a:t>7</a:t>
            </a:fld>
            <a:endParaRPr lang="en-US"/>
          </a:p>
        </p:txBody>
      </p:sp>
    </p:spTree>
    <p:extLst>
      <p:ext uri="{BB962C8B-B14F-4D97-AF65-F5344CB8AC3E}">
        <p14:creationId xmlns:p14="http://schemas.microsoft.com/office/powerpoint/2010/main" val="328438678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08B9EBBA-996F-894A-B54A-D6246ED52CEA}" type="datetimeFigureOut">
              <a:rPr lang="en-US" smtClean="0"/>
              <a:pPr/>
              <a:t>8/5/2022</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052439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3A1323-8D79-1946-B0D7-40001CF92E9D}" type="datetimeFigureOut">
              <a:rPr lang="en-US" smtClean="0"/>
              <a:pPr/>
              <a:t>8/5/2022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230393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8DFA1846-DA80-1C48-A609-854EA85C59AD}" type="datetimeFigureOut">
              <a:rPr lang="en-US" smtClean="0"/>
              <a:pPr/>
              <a:t>8/5/2022</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239720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7302355-E14B-8545-A8F8-0FE83CC9D524}" type="datetimeFigureOut">
              <a:rPr lang="en-US" smtClean="0"/>
              <a:pPr/>
              <a:t>8/5/2022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9937912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2640F58-564D-2B4F-AE67-E407BA4FCF45}" type="datetimeFigureOut">
              <a:rPr lang="en-US" smtClean="0"/>
              <a:pPr/>
              <a:t>8/5/2022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25453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3A34C8-038E-2045-AF43-DF7DBB8E0E9E}" type="datetimeFigureOut">
              <a:rPr lang="en-US" smtClean="0"/>
              <a:pPr/>
              <a:t>8/5/2022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726266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8C68F-D26B-8F47-958C-23B49CF8A634}" type="datetimeFigureOut">
              <a:rPr lang="en-US" smtClean="0"/>
              <a:pPr/>
              <a:t>8/5/2022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9023586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0DF5E60-9974-AC48-9591-99C2BB44B7CF}" type="datetimeFigureOut">
              <a:rPr lang="en-US" smtClean="0"/>
              <a:pPr/>
              <a:t>8/5/2022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242636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8C79C5D-2A6F-F04D-97DA-BEF2467B64E4}" type="datetimeFigureOut">
              <a:rPr lang="en-US" smtClean="0"/>
              <a:pPr/>
              <a:t>8/5/2022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812464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9B482E8-6E0E-1B4F-B1FD-C69DB9E858D9}" type="datetimeFigureOut">
              <a:rPr lang="en-US" smtClean="0"/>
              <a:pPr/>
              <a:t>8/5/2022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43778446"/>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09B482E8-6E0E-1B4F-B1FD-C69DB9E858D9}" type="datetimeFigureOut">
              <a:rPr lang="en-US" smtClean="0"/>
              <a:pPr/>
              <a:t>8/5/2022</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78100646"/>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09B482E8-6E0E-1B4F-B1FD-C69DB9E858D9}" type="datetimeFigureOut">
              <a:rPr lang="en-US" smtClean="0"/>
              <a:pPr/>
              <a:t>8/5/2022</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01307235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09B482E8-6E0E-1B4F-B1FD-C69DB9E858D9}" type="datetimeFigureOut">
              <a:rPr lang="en-US" smtClean="0"/>
              <a:pPr/>
              <a:t>8/5/2022</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82868334"/>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09B482E8-6E0E-1B4F-B1FD-C69DB9E858D9}" type="datetimeFigureOut">
              <a:rPr lang="en-US" smtClean="0"/>
              <a:pPr/>
              <a:t>8/5/2022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7113028"/>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09B482E8-6E0E-1B4F-B1FD-C69DB9E858D9}" type="datetimeFigureOut">
              <a:rPr lang="en-US" smtClean="0"/>
              <a:pPr/>
              <a:t>8/5/2022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90848510"/>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C52C72-DE31-F449-A4ED-4C594FD91407}" type="datetimeFigureOut">
              <a:rPr lang="en-US" smtClean="0"/>
              <a:pPr/>
              <a:t>8/5/2022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207968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ED62726E-379B-B349-9EED-81ED093FA806}" type="datetimeFigureOut">
              <a:rPr lang="en-US" smtClean="0"/>
              <a:pPr/>
              <a:t>8/5/2022</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720541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2-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09B482E8-6E0E-1B4F-B1FD-C69DB9E858D9}" type="datetimeFigureOut">
              <a:rPr lang="en-US" smtClean="0"/>
              <a:pPr/>
              <a:t>8/5/2022</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26811011"/>
      </p:ext>
    </p:extLst>
  </p:cSld>
  <p:clrMap bg1="lt1" tx1="dk1" bg2="lt2" tx2="dk2" accent1="accent1" accent2="accent2" accent3="accent3" accent4="accent4" accent5="accent5" accent6="accent6" hlink="hlink" folHlink="folHlink"/>
  <p:sldLayoutIdLst>
    <p:sldLayoutId id="2147484098" r:id="rId1"/>
    <p:sldLayoutId id="2147484099" r:id="rId2"/>
    <p:sldLayoutId id="2147484100" r:id="rId3"/>
    <p:sldLayoutId id="2147484101" r:id="rId4"/>
    <p:sldLayoutId id="2147484102" r:id="rId5"/>
    <p:sldLayoutId id="2147484103" r:id="rId6"/>
    <p:sldLayoutId id="2147484104" r:id="rId7"/>
    <p:sldLayoutId id="2147484105" r:id="rId8"/>
    <p:sldLayoutId id="2147484106" r:id="rId9"/>
    <p:sldLayoutId id="2147484107" r:id="rId10"/>
    <p:sldLayoutId id="2147484108" r:id="rId11"/>
    <p:sldLayoutId id="2147484109" r:id="rId12"/>
    <p:sldLayoutId id="2147484110" r:id="rId13"/>
    <p:sldLayoutId id="2147484111" r:id="rId14"/>
    <p:sldLayoutId id="2147484112" r:id="rId15"/>
    <p:sldLayoutId id="2147484113" r:id="rId16"/>
    <p:sldLayoutId id="2147484114" r:id="rId17"/>
  </p:sldLayoutIdLst>
  <p:hf sldNum="0" hdr="0" ftr="0" dt="0"/>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package" Target="../embeddings/Microsoft_Word_Document.docx"/><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package" Target="../embeddings/Microsoft_Word_Document1.docx"/><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2.png"/><Relationship Id="rId7" Type="http://schemas.openxmlformats.org/officeDocument/2006/relationships/diagramColors" Target="../diagrams/colors3.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4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 Id="rId5" Type="http://schemas.openxmlformats.org/officeDocument/2006/relationships/image" Target="../media/image40.png"/><Relationship Id="rId4" Type="http://schemas.openxmlformats.org/officeDocument/2006/relationships/image" Target="../media/image39.png"/></Relationships>
</file>

<file path=ppt/slides/_rels/slide46.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 Id="rId4" Type="http://schemas.openxmlformats.org/officeDocument/2006/relationships/image" Target="../media/image44.png"/></Relationships>
</file>

<file path=ppt/slides/_rels/slide48.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hyperlink" Target="mailto:jmorgan@rightdoor.org" TargetMode="Externa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5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hade val="98000"/>
                <a:satMod val="150000"/>
                <a:lumMod val="102000"/>
              </a:schemeClr>
            </a:gs>
            <a:gs pos="50000">
              <a:schemeClr val="bg1">
                <a:tint val="98000"/>
                <a:shade val="90000"/>
                <a:satMod val="130000"/>
                <a:lumMod val="103000"/>
              </a:schemeClr>
            </a:gs>
            <a:gs pos="100000">
              <a:schemeClr val="bg1">
                <a:shade val="63000"/>
                <a:satMod val="120000"/>
              </a:schemeClr>
            </a:gs>
          </a:gsLst>
          <a:lin ang="5400000" scaled="0"/>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770CA6A-B3B0-4826-A91F-B2B1F89220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41B0A34-A963-4EAB-84DF-D9F30C578250}"/>
              </a:ext>
            </a:extLst>
          </p:cNvPr>
          <p:cNvSpPr>
            <a:spLocks noGrp="1"/>
          </p:cNvSpPr>
          <p:nvPr>
            <p:ph type="ctrTitle"/>
          </p:nvPr>
        </p:nvSpPr>
        <p:spPr>
          <a:xfrm>
            <a:off x="4976028" y="965200"/>
            <a:ext cx="6170943" cy="4329641"/>
          </a:xfrm>
        </p:spPr>
        <p:txBody>
          <a:bodyPr anchor="ctr">
            <a:normAutofit/>
          </a:bodyPr>
          <a:lstStyle/>
          <a:p>
            <a:pPr algn="ctr"/>
            <a:r>
              <a:rPr lang="en-US" sz="5400" dirty="0"/>
              <a:t>RECIPIENT RIGHTS Refresher training</a:t>
            </a:r>
          </a:p>
        </p:txBody>
      </p:sp>
      <p:sp>
        <p:nvSpPr>
          <p:cNvPr id="3" name="Subtitle 2">
            <a:extLst>
              <a:ext uri="{FF2B5EF4-FFF2-40B4-BE49-F238E27FC236}">
                <a16:creationId xmlns:a16="http://schemas.microsoft.com/office/drawing/2014/main" id="{C548DFD0-AAFF-48FA-BF9D-A34281753311}"/>
              </a:ext>
            </a:extLst>
          </p:cNvPr>
          <p:cNvSpPr>
            <a:spLocks noGrp="1"/>
          </p:cNvSpPr>
          <p:nvPr>
            <p:ph type="subTitle" idx="1"/>
          </p:nvPr>
        </p:nvSpPr>
        <p:spPr>
          <a:xfrm>
            <a:off x="637000" y="965200"/>
            <a:ext cx="3695562" cy="4329641"/>
          </a:xfrm>
        </p:spPr>
        <p:txBody>
          <a:bodyPr anchor="ctr">
            <a:normAutofit/>
          </a:bodyPr>
          <a:lstStyle/>
          <a:p>
            <a:pPr algn="ctr"/>
            <a:r>
              <a:rPr lang="en-US" sz="2400" dirty="0"/>
              <a:t>The Right Door </a:t>
            </a:r>
          </a:p>
          <a:p>
            <a:pPr algn="ctr"/>
            <a:r>
              <a:rPr lang="en-US" sz="2400" dirty="0"/>
              <a:t>for Hope, Recovery, and Wellness </a:t>
            </a:r>
          </a:p>
          <a:p>
            <a:pPr algn="r"/>
            <a:endParaRPr lang="en-US" sz="2400" dirty="0"/>
          </a:p>
          <a:p>
            <a:pPr algn="r"/>
            <a:endParaRPr lang="en-US" sz="2400" dirty="0"/>
          </a:p>
          <a:p>
            <a:pPr algn="ctr">
              <a:lnSpc>
                <a:spcPct val="100000"/>
              </a:lnSpc>
              <a:spcBef>
                <a:spcPts val="0"/>
              </a:spcBef>
            </a:pPr>
            <a:r>
              <a:rPr lang="en-US" sz="2400" dirty="0"/>
              <a:t>Jennifer Morgan, LLMSW</a:t>
            </a:r>
          </a:p>
          <a:p>
            <a:pPr algn="ctr">
              <a:lnSpc>
                <a:spcPct val="100000"/>
              </a:lnSpc>
              <a:spcBef>
                <a:spcPts val="0"/>
              </a:spcBef>
            </a:pPr>
            <a:r>
              <a:rPr lang="en-US" sz="2400" dirty="0"/>
              <a:t>Recipient Rights Officer </a:t>
            </a:r>
          </a:p>
        </p:txBody>
      </p:sp>
      <p:cxnSp>
        <p:nvCxnSpPr>
          <p:cNvPr id="10" name="Straight Connector 9">
            <a:extLst>
              <a:ext uri="{FF2B5EF4-FFF2-40B4-BE49-F238E27FC236}">
                <a16:creationId xmlns:a16="http://schemas.microsoft.com/office/drawing/2014/main" id="{6FE641DB-A503-41DE-ACA6-36B41C6C2BE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5" y="1621260"/>
            <a:ext cx="0" cy="301752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pic>
        <p:nvPicPr>
          <p:cNvPr id="12" name="Picture 11">
            <a:extLst>
              <a:ext uri="{FF2B5EF4-FFF2-40B4-BE49-F238E27FC236}">
                <a16:creationId xmlns:a16="http://schemas.microsoft.com/office/drawing/2014/main" id="{0CE42A09-4F29-4DF7-BE2A-F91C882A27A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Tree>
    <p:extLst>
      <p:ext uri="{BB962C8B-B14F-4D97-AF65-F5344CB8AC3E}">
        <p14:creationId xmlns:p14="http://schemas.microsoft.com/office/powerpoint/2010/main" val="341116589"/>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1DE4D3E-80C7-48B7-B8E5-B1B5A62C97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BF500B20-B604-4E39-AB27-153EDE3F144D}"/>
              </a:ext>
            </a:extLst>
          </p:cNvPr>
          <p:cNvPicPr>
            <a:picLocks noChangeAspect="1"/>
          </p:cNvPicPr>
          <p:nvPr/>
        </p:nvPicPr>
        <p:blipFill rotWithShape="1">
          <a:blip r:embed="rId2">
            <a:alphaModFix amt="30000"/>
          </a:blip>
          <a:srcRect l="22222" r="1" b="1"/>
          <a:stretch/>
        </p:blipFill>
        <p:spPr>
          <a:xfrm>
            <a:off x="20" y="10"/>
            <a:ext cx="12191980" cy="6857990"/>
          </a:xfrm>
          <a:prstGeom prst="rect">
            <a:avLst/>
          </a:prstGeom>
        </p:spPr>
      </p:pic>
      <p:sp>
        <p:nvSpPr>
          <p:cNvPr id="2" name="Title 1">
            <a:extLst>
              <a:ext uri="{FF2B5EF4-FFF2-40B4-BE49-F238E27FC236}">
                <a16:creationId xmlns:a16="http://schemas.microsoft.com/office/drawing/2014/main" id="{5121810D-AEC4-462A-BE7E-41683C6D36D6}"/>
              </a:ext>
            </a:extLst>
          </p:cNvPr>
          <p:cNvSpPr>
            <a:spLocks noGrp="1"/>
          </p:cNvSpPr>
          <p:nvPr>
            <p:ph type="title"/>
          </p:nvPr>
        </p:nvSpPr>
        <p:spPr>
          <a:xfrm>
            <a:off x="3080535" y="262217"/>
            <a:ext cx="8610600" cy="1293028"/>
          </a:xfrm>
        </p:spPr>
        <p:txBody>
          <a:bodyPr>
            <a:normAutofit/>
          </a:bodyPr>
          <a:lstStyle/>
          <a:p>
            <a:r>
              <a:rPr lang="en-US" dirty="0"/>
              <a:t>What is a right?</a:t>
            </a:r>
          </a:p>
        </p:txBody>
      </p:sp>
      <p:pic>
        <p:nvPicPr>
          <p:cNvPr id="12" name="Picture 11">
            <a:extLst>
              <a:ext uri="{FF2B5EF4-FFF2-40B4-BE49-F238E27FC236}">
                <a16:creationId xmlns:a16="http://schemas.microsoft.com/office/drawing/2014/main" id="{9798C1D7-B3E7-45FC-BC11-C49DA8C1F4F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3" name="Content Placeholder 2">
            <a:extLst>
              <a:ext uri="{FF2B5EF4-FFF2-40B4-BE49-F238E27FC236}">
                <a16:creationId xmlns:a16="http://schemas.microsoft.com/office/drawing/2014/main" id="{B50F3440-704E-4E8D-99F6-724B975540EF}"/>
              </a:ext>
            </a:extLst>
          </p:cNvPr>
          <p:cNvSpPr>
            <a:spLocks noGrp="1"/>
          </p:cNvSpPr>
          <p:nvPr>
            <p:ph idx="1"/>
          </p:nvPr>
        </p:nvSpPr>
        <p:spPr>
          <a:xfrm>
            <a:off x="410966" y="1555246"/>
            <a:ext cx="11095234" cy="4663440"/>
          </a:xfrm>
        </p:spPr>
        <p:txBody>
          <a:bodyPr>
            <a:noAutofit/>
          </a:bodyPr>
          <a:lstStyle/>
          <a:p>
            <a:r>
              <a:rPr lang="en-US" sz="3000" dirty="0"/>
              <a:t>That which a person is entitled to have, to do, or to receive from others, within the limits prescribed by law</a:t>
            </a:r>
          </a:p>
          <a:p>
            <a:r>
              <a:rPr lang="en-US" sz="3000" dirty="0"/>
              <a:t>There are many types of rights</a:t>
            </a:r>
          </a:p>
          <a:p>
            <a:pPr lvl="1"/>
            <a:r>
              <a:rPr lang="en-US" sz="3000" b="1" dirty="0"/>
              <a:t>Natural Rights </a:t>
            </a:r>
          </a:p>
          <a:p>
            <a:pPr lvl="1"/>
            <a:r>
              <a:rPr lang="en-US" sz="3000" b="1" dirty="0"/>
              <a:t>Legal Rights</a:t>
            </a:r>
          </a:p>
          <a:p>
            <a:pPr lvl="1"/>
            <a:r>
              <a:rPr lang="en-US" sz="3000" b="1" dirty="0"/>
              <a:t>Liberty Rights</a:t>
            </a:r>
          </a:p>
          <a:p>
            <a:pPr lvl="1"/>
            <a:endParaRPr lang="en-US" sz="3000" dirty="0"/>
          </a:p>
          <a:p>
            <a:r>
              <a:rPr lang="en-US" sz="3000" dirty="0"/>
              <a:t>Some things we think are rights aren’t actually rights</a:t>
            </a:r>
          </a:p>
          <a:p>
            <a:r>
              <a:rPr lang="en-US" sz="3000" dirty="0"/>
              <a:t>Rights are guaranteed, but can be limited under certain circumstances</a:t>
            </a:r>
          </a:p>
        </p:txBody>
      </p:sp>
    </p:spTree>
    <p:extLst>
      <p:ext uri="{BB962C8B-B14F-4D97-AF65-F5344CB8AC3E}">
        <p14:creationId xmlns:p14="http://schemas.microsoft.com/office/powerpoint/2010/main" val="15834880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7D60DB-CD1B-4389-AA57-7C5CC8330CAB}"/>
              </a:ext>
            </a:extLst>
          </p:cNvPr>
          <p:cNvSpPr>
            <a:spLocks noGrp="1"/>
          </p:cNvSpPr>
          <p:nvPr>
            <p:ph type="title"/>
          </p:nvPr>
        </p:nvSpPr>
        <p:spPr>
          <a:xfrm>
            <a:off x="2895600" y="764373"/>
            <a:ext cx="8610600" cy="1293028"/>
          </a:xfrm>
        </p:spPr>
        <p:txBody>
          <a:bodyPr>
            <a:normAutofit/>
          </a:bodyPr>
          <a:lstStyle/>
          <a:p>
            <a:r>
              <a:rPr lang="en-US" dirty="0"/>
              <a:t>Where do Rights come from?</a:t>
            </a:r>
          </a:p>
        </p:txBody>
      </p:sp>
      <p:sp>
        <p:nvSpPr>
          <p:cNvPr id="3" name="Content Placeholder 2">
            <a:extLst>
              <a:ext uri="{FF2B5EF4-FFF2-40B4-BE49-F238E27FC236}">
                <a16:creationId xmlns:a16="http://schemas.microsoft.com/office/drawing/2014/main" id="{2C24CA62-0FA1-4CB7-92C3-224F7E1FB7EC}"/>
              </a:ext>
            </a:extLst>
          </p:cNvPr>
          <p:cNvSpPr>
            <a:spLocks noGrp="1"/>
          </p:cNvSpPr>
          <p:nvPr>
            <p:ph idx="1"/>
          </p:nvPr>
        </p:nvSpPr>
        <p:spPr>
          <a:xfrm>
            <a:off x="677333" y="2194560"/>
            <a:ext cx="5816600" cy="4024125"/>
          </a:xfrm>
        </p:spPr>
        <p:txBody>
          <a:bodyPr>
            <a:normAutofit/>
          </a:bodyPr>
          <a:lstStyle/>
          <a:p>
            <a:r>
              <a:rPr lang="en-US"/>
              <a:t>Michigan Mental Health Code a.k.a. Public Act 258 of 1974. </a:t>
            </a:r>
          </a:p>
          <a:p>
            <a:pPr lvl="1"/>
            <a:r>
              <a:rPr lang="en-US"/>
              <a:t>Mandates that each CMH and Inpatient Unit have at least one RRO.</a:t>
            </a:r>
          </a:p>
          <a:p>
            <a:r>
              <a:rPr lang="en-US"/>
              <a:t>United States Constitution</a:t>
            </a:r>
          </a:p>
          <a:p>
            <a:r>
              <a:rPr lang="en-US"/>
              <a:t>State of Michigan Constitution of 1963.</a:t>
            </a:r>
          </a:p>
          <a:p>
            <a:r>
              <a:rPr lang="en-US"/>
              <a:t>American’s with Disabilities Act</a:t>
            </a:r>
          </a:p>
          <a:p>
            <a:r>
              <a:rPr lang="en-US"/>
              <a:t>The Michigan Administrative Code</a:t>
            </a:r>
          </a:p>
          <a:p>
            <a:r>
              <a:rPr lang="en-US"/>
              <a:t>The Healthcare Insurance Portability and Accountability Act (HIPAA)</a:t>
            </a:r>
          </a:p>
        </p:txBody>
      </p:sp>
      <p:pic>
        <p:nvPicPr>
          <p:cNvPr id="4" name="Picture 3">
            <a:extLst>
              <a:ext uri="{FF2B5EF4-FFF2-40B4-BE49-F238E27FC236}">
                <a16:creationId xmlns:a16="http://schemas.microsoft.com/office/drawing/2014/main" id="{A69AFA27-69DB-4AF8-A488-EE76704B0E04}"/>
              </a:ext>
            </a:extLst>
          </p:cNvPr>
          <p:cNvPicPr>
            <a:picLocks noChangeAspect="1"/>
          </p:cNvPicPr>
          <p:nvPr/>
        </p:nvPicPr>
        <p:blipFill>
          <a:blip r:embed="rId2"/>
          <a:stretch>
            <a:fillRect/>
          </a:stretch>
        </p:blipFill>
        <p:spPr>
          <a:xfrm>
            <a:off x="8773061" y="1838473"/>
            <a:ext cx="2896456" cy="1926143"/>
          </a:xfrm>
          <a:prstGeom prst="rect">
            <a:avLst/>
          </a:prstGeom>
        </p:spPr>
      </p:pic>
      <p:pic>
        <p:nvPicPr>
          <p:cNvPr id="5" name="Picture 4">
            <a:extLst>
              <a:ext uri="{FF2B5EF4-FFF2-40B4-BE49-F238E27FC236}">
                <a16:creationId xmlns:a16="http://schemas.microsoft.com/office/drawing/2014/main" id="{FA05FE71-F19C-4B4E-A68C-663BABA2551C}"/>
              </a:ext>
            </a:extLst>
          </p:cNvPr>
          <p:cNvPicPr>
            <a:picLocks noChangeAspect="1"/>
          </p:cNvPicPr>
          <p:nvPr/>
        </p:nvPicPr>
        <p:blipFill>
          <a:blip r:embed="rId3"/>
          <a:stretch>
            <a:fillRect/>
          </a:stretch>
        </p:blipFill>
        <p:spPr>
          <a:xfrm>
            <a:off x="6985358" y="3903214"/>
            <a:ext cx="2598720" cy="1557796"/>
          </a:xfrm>
          <a:prstGeom prst="rect">
            <a:avLst/>
          </a:prstGeom>
        </p:spPr>
      </p:pic>
      <p:pic>
        <p:nvPicPr>
          <p:cNvPr id="6" name="Picture 5">
            <a:extLst>
              <a:ext uri="{FF2B5EF4-FFF2-40B4-BE49-F238E27FC236}">
                <a16:creationId xmlns:a16="http://schemas.microsoft.com/office/drawing/2014/main" id="{30F7B477-D02E-4743-ACA2-557CE8FDBDE3}"/>
              </a:ext>
            </a:extLst>
          </p:cNvPr>
          <p:cNvPicPr>
            <a:picLocks noChangeAspect="1"/>
          </p:cNvPicPr>
          <p:nvPr/>
        </p:nvPicPr>
        <p:blipFill>
          <a:blip r:embed="rId4"/>
          <a:stretch>
            <a:fillRect/>
          </a:stretch>
        </p:blipFill>
        <p:spPr>
          <a:xfrm>
            <a:off x="9523502" y="5285033"/>
            <a:ext cx="2416467" cy="1208234"/>
          </a:xfrm>
          <a:prstGeom prst="rect">
            <a:avLst/>
          </a:prstGeom>
        </p:spPr>
      </p:pic>
    </p:spTree>
    <p:extLst>
      <p:ext uri="{BB962C8B-B14F-4D97-AF65-F5344CB8AC3E}">
        <p14:creationId xmlns:p14="http://schemas.microsoft.com/office/powerpoint/2010/main" val="36810078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002363-D3A1-4926-AF33-DADFC81D9856}"/>
              </a:ext>
            </a:extLst>
          </p:cNvPr>
          <p:cNvSpPr>
            <a:spLocks noGrp="1"/>
          </p:cNvSpPr>
          <p:nvPr>
            <p:ph type="title"/>
          </p:nvPr>
        </p:nvSpPr>
        <p:spPr>
          <a:xfrm>
            <a:off x="-258757" y="901532"/>
            <a:ext cx="7447491" cy="1293028"/>
          </a:xfrm>
        </p:spPr>
        <p:txBody>
          <a:bodyPr>
            <a:normAutofit/>
          </a:bodyPr>
          <a:lstStyle/>
          <a:p>
            <a:r>
              <a:rPr lang="en-US" sz="3200" dirty="0"/>
              <a:t>RECIPIENTS RECEIVING SERVICES</a:t>
            </a:r>
          </a:p>
        </p:txBody>
      </p:sp>
      <p:sp>
        <p:nvSpPr>
          <p:cNvPr id="3" name="Content Placeholder 2">
            <a:extLst>
              <a:ext uri="{FF2B5EF4-FFF2-40B4-BE49-F238E27FC236}">
                <a16:creationId xmlns:a16="http://schemas.microsoft.com/office/drawing/2014/main" id="{F25FC342-7B2F-4324-97D6-89F9671D15A1}"/>
              </a:ext>
            </a:extLst>
          </p:cNvPr>
          <p:cNvSpPr>
            <a:spLocks noGrp="1"/>
          </p:cNvSpPr>
          <p:nvPr>
            <p:ph idx="1"/>
          </p:nvPr>
        </p:nvSpPr>
        <p:spPr>
          <a:xfrm>
            <a:off x="400691" y="2054832"/>
            <a:ext cx="6709025" cy="4448710"/>
          </a:xfrm>
        </p:spPr>
        <p:txBody>
          <a:bodyPr>
            <a:normAutofit/>
          </a:bodyPr>
          <a:lstStyle/>
          <a:p>
            <a:r>
              <a:rPr lang="en-US" sz="2400" dirty="0"/>
              <a:t>Must be made aware of their rights. </a:t>
            </a:r>
          </a:p>
          <a:p>
            <a:pPr lvl="1"/>
            <a:r>
              <a:rPr lang="en-US" sz="2400" dirty="0"/>
              <a:t>This is typically done upon entrance into services and annually but they can request documentation at any time.</a:t>
            </a:r>
          </a:p>
          <a:p>
            <a:pPr lvl="1"/>
            <a:r>
              <a:rPr lang="en-US" sz="2400" dirty="0"/>
              <a:t>Recipients get a Rights booklet and a summary of Chapter 7 and 7a of the Mental Health Code</a:t>
            </a:r>
          </a:p>
          <a:p>
            <a:r>
              <a:rPr lang="en-US" sz="2400" dirty="0"/>
              <a:t>Complaint forms must be easily available (aka, they should not have to ask for a complaint form)</a:t>
            </a:r>
          </a:p>
          <a:p>
            <a:pPr lvl="1"/>
            <a:r>
              <a:rPr lang="en-US" sz="2400" dirty="0"/>
              <a:t>Should be visible in the homes to residents, guardians &amp; visitors</a:t>
            </a:r>
          </a:p>
          <a:p>
            <a:pPr marL="0" indent="0">
              <a:buNone/>
            </a:pPr>
            <a:endParaRPr lang="en-US" dirty="0"/>
          </a:p>
        </p:txBody>
      </p:sp>
      <p:sp useBgFill="1">
        <p:nvSpPr>
          <p:cNvPr id="9" name="Rectangle 8">
            <a:extLst>
              <a:ext uri="{FF2B5EF4-FFF2-40B4-BE49-F238E27FC236}">
                <a16:creationId xmlns:a16="http://schemas.microsoft.com/office/drawing/2014/main" id="{E2E0C929-96C6-41B1-A001-566036DF04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88740" y="0"/>
            <a:ext cx="500325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2292DEB1-8EED-4939-8A91-803F47BF507B}"/>
              </a:ext>
            </a:extLst>
          </p:cNvPr>
          <p:cNvPicPr>
            <a:picLocks noChangeAspect="1"/>
          </p:cNvPicPr>
          <p:nvPr/>
        </p:nvPicPr>
        <p:blipFill rotWithShape="1">
          <a:blip r:embed="rId2"/>
          <a:srcRect l="8761" r="5266"/>
          <a:stretch/>
        </p:blipFill>
        <p:spPr>
          <a:xfrm>
            <a:off x="7519416" y="10"/>
            <a:ext cx="4672584" cy="6857989"/>
          </a:xfrm>
          <a:prstGeom prst="rect">
            <a:avLst/>
          </a:prstGeom>
        </p:spPr>
      </p:pic>
    </p:spTree>
    <p:extLst>
      <p:ext uri="{BB962C8B-B14F-4D97-AF65-F5344CB8AC3E}">
        <p14:creationId xmlns:p14="http://schemas.microsoft.com/office/powerpoint/2010/main" val="28874887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C8C4F7-19E1-459A-9D24-A794791E4206}"/>
              </a:ext>
            </a:extLst>
          </p:cNvPr>
          <p:cNvSpPr>
            <a:spLocks noGrp="1"/>
          </p:cNvSpPr>
          <p:nvPr>
            <p:ph type="title"/>
          </p:nvPr>
        </p:nvSpPr>
        <p:spPr/>
        <p:txBody>
          <a:bodyPr/>
          <a:lstStyle/>
          <a:p>
            <a:r>
              <a:rPr lang="en-US" dirty="0"/>
              <a:t>Rights vs. Privilege</a:t>
            </a:r>
          </a:p>
        </p:txBody>
      </p:sp>
      <p:sp>
        <p:nvSpPr>
          <p:cNvPr id="3" name="Content Placeholder 2">
            <a:extLst>
              <a:ext uri="{FF2B5EF4-FFF2-40B4-BE49-F238E27FC236}">
                <a16:creationId xmlns:a16="http://schemas.microsoft.com/office/drawing/2014/main" id="{B53DC2ED-875D-4A8A-9114-E43AB663EDF6}"/>
              </a:ext>
            </a:extLst>
          </p:cNvPr>
          <p:cNvSpPr>
            <a:spLocks noGrp="1"/>
          </p:cNvSpPr>
          <p:nvPr>
            <p:ph idx="1"/>
          </p:nvPr>
        </p:nvSpPr>
        <p:spPr>
          <a:xfrm>
            <a:off x="685800" y="2194560"/>
            <a:ext cx="3850341" cy="4024125"/>
          </a:xfrm>
        </p:spPr>
        <p:txBody>
          <a:bodyPr/>
          <a:lstStyle/>
          <a:p>
            <a:r>
              <a:rPr lang="en-US" dirty="0"/>
              <a:t>Rights</a:t>
            </a:r>
          </a:p>
          <a:p>
            <a:endParaRPr lang="en-US" dirty="0"/>
          </a:p>
          <a:p>
            <a:r>
              <a:rPr lang="en-US" dirty="0"/>
              <a:t>Guaranteed by law</a:t>
            </a:r>
          </a:p>
          <a:p>
            <a:r>
              <a:rPr lang="en-US" dirty="0"/>
              <a:t>Cannot be taken away</a:t>
            </a:r>
          </a:p>
          <a:p>
            <a:r>
              <a:rPr lang="en-US" dirty="0"/>
              <a:t>Example:</a:t>
            </a:r>
          </a:p>
          <a:p>
            <a:pPr lvl="1"/>
            <a:r>
              <a:rPr lang="en-US" dirty="0"/>
              <a:t>Freedom of speech</a:t>
            </a:r>
          </a:p>
          <a:p>
            <a:pPr lvl="1"/>
            <a:r>
              <a:rPr lang="en-US" dirty="0"/>
              <a:t>Right to vote</a:t>
            </a:r>
          </a:p>
        </p:txBody>
      </p:sp>
      <p:sp>
        <p:nvSpPr>
          <p:cNvPr id="4" name="TextBox 3">
            <a:extLst>
              <a:ext uri="{FF2B5EF4-FFF2-40B4-BE49-F238E27FC236}">
                <a16:creationId xmlns:a16="http://schemas.microsoft.com/office/drawing/2014/main" id="{507524C6-17AF-4335-A816-778C0D951E27}"/>
              </a:ext>
            </a:extLst>
          </p:cNvPr>
          <p:cNvSpPr txBox="1"/>
          <p:nvPr/>
        </p:nvSpPr>
        <p:spPr>
          <a:xfrm>
            <a:off x="6518650" y="2194560"/>
            <a:ext cx="4589930" cy="2462213"/>
          </a:xfrm>
          <a:prstGeom prst="rect">
            <a:avLst/>
          </a:prstGeom>
          <a:noFill/>
        </p:spPr>
        <p:txBody>
          <a:bodyPr wrap="square" rtlCol="0">
            <a:spAutoFit/>
          </a:bodyPr>
          <a:lstStyle/>
          <a:p>
            <a:pPr marL="285750" indent="-285750">
              <a:buFont typeface="Arial" panose="020B0604020202020204" pitchFamily="34" charset="0"/>
              <a:buChar char="•"/>
            </a:pPr>
            <a:r>
              <a:rPr lang="en-US" sz="2200" dirty="0"/>
              <a:t>Privilege</a:t>
            </a:r>
          </a:p>
          <a:p>
            <a:endParaRPr lang="en-US" sz="2200" dirty="0"/>
          </a:p>
          <a:p>
            <a:pPr marL="285750" indent="-285750">
              <a:buFont typeface="Arial" panose="020B0604020202020204" pitchFamily="34" charset="0"/>
              <a:buChar char="•"/>
            </a:pPr>
            <a:r>
              <a:rPr lang="en-US" sz="2200" dirty="0"/>
              <a:t>Must be earned</a:t>
            </a:r>
          </a:p>
          <a:p>
            <a:pPr marL="285750" indent="-285750">
              <a:buFont typeface="Arial" panose="020B0604020202020204" pitchFamily="34" charset="0"/>
              <a:buChar char="•"/>
            </a:pPr>
            <a:r>
              <a:rPr lang="en-US" sz="2200" dirty="0"/>
              <a:t>Can be taken away/limited</a:t>
            </a:r>
          </a:p>
          <a:p>
            <a:pPr marL="285750" indent="-285750">
              <a:buFont typeface="Arial" panose="020B0604020202020204" pitchFamily="34" charset="0"/>
              <a:buChar char="•"/>
            </a:pPr>
            <a:r>
              <a:rPr lang="en-US" sz="2200" dirty="0"/>
              <a:t>Example:</a:t>
            </a:r>
          </a:p>
          <a:p>
            <a:pPr marL="285750" indent="-285750">
              <a:buFont typeface="Arial" panose="020B0604020202020204" pitchFamily="34" charset="0"/>
              <a:buChar char="•"/>
            </a:pPr>
            <a:r>
              <a:rPr lang="en-US" sz="2200" dirty="0"/>
              <a:t>Driver’s license</a:t>
            </a:r>
          </a:p>
          <a:p>
            <a:pPr marL="285750" indent="-285750">
              <a:buFont typeface="Arial" panose="020B0604020202020204" pitchFamily="34" charset="0"/>
              <a:buChar char="•"/>
            </a:pPr>
            <a:r>
              <a:rPr lang="en-US" sz="2200" dirty="0"/>
              <a:t>Diploma</a:t>
            </a:r>
          </a:p>
        </p:txBody>
      </p:sp>
    </p:spTree>
    <p:extLst>
      <p:ext uri="{BB962C8B-B14F-4D97-AF65-F5344CB8AC3E}">
        <p14:creationId xmlns:p14="http://schemas.microsoft.com/office/powerpoint/2010/main" val="26667668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5AD43A-BACD-4F5F-9A73-3ABC86D2F7C1}"/>
              </a:ext>
            </a:extLst>
          </p:cNvPr>
          <p:cNvSpPr>
            <a:spLocks noGrp="1"/>
          </p:cNvSpPr>
          <p:nvPr>
            <p:ph type="title"/>
          </p:nvPr>
        </p:nvSpPr>
        <p:spPr/>
        <p:txBody>
          <a:bodyPr/>
          <a:lstStyle/>
          <a:p>
            <a:r>
              <a:rPr lang="en-US" dirty="0"/>
              <a:t>Rights vs. Privilege </a:t>
            </a:r>
          </a:p>
        </p:txBody>
      </p:sp>
      <p:sp>
        <p:nvSpPr>
          <p:cNvPr id="3" name="Content Placeholder 2">
            <a:extLst>
              <a:ext uri="{FF2B5EF4-FFF2-40B4-BE49-F238E27FC236}">
                <a16:creationId xmlns:a16="http://schemas.microsoft.com/office/drawing/2014/main" id="{35DCBDE1-B161-4FBE-8A66-53BA415EA563}"/>
              </a:ext>
            </a:extLst>
          </p:cNvPr>
          <p:cNvSpPr>
            <a:spLocks noGrp="1"/>
          </p:cNvSpPr>
          <p:nvPr>
            <p:ph idx="1"/>
          </p:nvPr>
        </p:nvSpPr>
        <p:spPr/>
        <p:txBody>
          <a:bodyPr>
            <a:normAutofit/>
          </a:bodyPr>
          <a:lstStyle/>
          <a:p>
            <a:pPr marL="0" indent="0">
              <a:buNone/>
            </a:pPr>
            <a:endParaRPr lang="en-US" dirty="0"/>
          </a:p>
          <a:p>
            <a:r>
              <a:rPr lang="en-US" sz="3600" dirty="0"/>
              <a:t>Is smoking a right or a privilege? </a:t>
            </a:r>
          </a:p>
          <a:p>
            <a:r>
              <a:rPr lang="en-US" sz="3600" dirty="0"/>
              <a:t>Safe from harm a right or privilege?</a:t>
            </a:r>
          </a:p>
          <a:p>
            <a:r>
              <a:rPr lang="en-US" sz="3600" dirty="0"/>
              <a:t>Is driving a car a right or a privilege?</a:t>
            </a:r>
          </a:p>
        </p:txBody>
      </p:sp>
      <p:pic>
        <p:nvPicPr>
          <p:cNvPr id="4" name="Picture 3">
            <a:extLst>
              <a:ext uri="{FF2B5EF4-FFF2-40B4-BE49-F238E27FC236}">
                <a16:creationId xmlns:a16="http://schemas.microsoft.com/office/drawing/2014/main" id="{0CB734C2-9192-4355-9248-0187D3D84C3A}"/>
              </a:ext>
            </a:extLst>
          </p:cNvPr>
          <p:cNvPicPr>
            <a:picLocks noChangeAspect="1"/>
          </p:cNvPicPr>
          <p:nvPr/>
        </p:nvPicPr>
        <p:blipFill>
          <a:blip r:embed="rId2"/>
          <a:stretch>
            <a:fillRect/>
          </a:stretch>
        </p:blipFill>
        <p:spPr>
          <a:xfrm>
            <a:off x="9586531" y="1962613"/>
            <a:ext cx="1919669" cy="2244009"/>
          </a:xfrm>
          <a:prstGeom prst="rect">
            <a:avLst/>
          </a:prstGeom>
        </p:spPr>
      </p:pic>
      <p:pic>
        <p:nvPicPr>
          <p:cNvPr id="5" name="Picture 4">
            <a:extLst>
              <a:ext uri="{FF2B5EF4-FFF2-40B4-BE49-F238E27FC236}">
                <a16:creationId xmlns:a16="http://schemas.microsoft.com/office/drawing/2014/main" id="{1169B8A3-3905-4AB3-B7FA-C7C4CD662515}"/>
              </a:ext>
            </a:extLst>
          </p:cNvPr>
          <p:cNvPicPr>
            <a:picLocks noChangeAspect="1"/>
          </p:cNvPicPr>
          <p:nvPr/>
        </p:nvPicPr>
        <p:blipFill>
          <a:blip r:embed="rId3"/>
          <a:stretch>
            <a:fillRect/>
          </a:stretch>
        </p:blipFill>
        <p:spPr>
          <a:xfrm>
            <a:off x="7363895" y="4493981"/>
            <a:ext cx="4286250" cy="2000250"/>
          </a:xfrm>
          <a:prstGeom prst="rect">
            <a:avLst/>
          </a:prstGeom>
        </p:spPr>
      </p:pic>
    </p:spTree>
    <p:extLst>
      <p:ext uri="{BB962C8B-B14F-4D97-AF65-F5344CB8AC3E}">
        <p14:creationId xmlns:p14="http://schemas.microsoft.com/office/powerpoint/2010/main" val="188555427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B75BE1-660C-479E-9CE1-9EB92AAC3AEA}"/>
              </a:ext>
            </a:extLst>
          </p:cNvPr>
          <p:cNvSpPr>
            <a:spLocks noGrp="1"/>
          </p:cNvSpPr>
          <p:nvPr>
            <p:ph type="title"/>
          </p:nvPr>
        </p:nvSpPr>
        <p:spPr/>
        <p:txBody>
          <a:bodyPr/>
          <a:lstStyle/>
          <a:p>
            <a:r>
              <a:rPr lang="en-US" dirty="0"/>
              <a:t>The office of recipient rights</a:t>
            </a:r>
          </a:p>
        </p:txBody>
      </p:sp>
      <p:sp>
        <p:nvSpPr>
          <p:cNvPr id="3" name="Content Placeholder 2">
            <a:extLst>
              <a:ext uri="{FF2B5EF4-FFF2-40B4-BE49-F238E27FC236}">
                <a16:creationId xmlns:a16="http://schemas.microsoft.com/office/drawing/2014/main" id="{158AFBE3-A2BD-4EA0-B769-CA6500EF082F}"/>
              </a:ext>
            </a:extLst>
          </p:cNvPr>
          <p:cNvSpPr>
            <a:spLocks noGrp="1"/>
          </p:cNvSpPr>
          <p:nvPr>
            <p:ph idx="1"/>
          </p:nvPr>
        </p:nvSpPr>
        <p:spPr>
          <a:xfrm>
            <a:off x="685800" y="1920240"/>
            <a:ext cx="10820400" cy="4298445"/>
          </a:xfrm>
        </p:spPr>
        <p:txBody>
          <a:bodyPr>
            <a:noAutofit/>
          </a:bodyPr>
          <a:lstStyle/>
          <a:p>
            <a:r>
              <a:rPr lang="en-US" sz="2800" dirty="0"/>
              <a:t>Reports directly to the Chief Executive Officer.</a:t>
            </a:r>
          </a:p>
          <a:p>
            <a:r>
              <a:rPr lang="en-US" sz="2800" dirty="0"/>
              <a:t>Exists to protect the rights of individuals receiving public mental health services.</a:t>
            </a:r>
          </a:p>
          <a:p>
            <a:r>
              <a:rPr lang="en-US" sz="2800" dirty="0"/>
              <a:t>Reviews all incident reports.</a:t>
            </a:r>
          </a:p>
          <a:p>
            <a:r>
              <a:rPr lang="en-US" sz="2800" dirty="0"/>
              <a:t>Has </a:t>
            </a:r>
            <a:r>
              <a:rPr lang="en-US" sz="2800" u="sng" dirty="0"/>
              <a:t>four</a:t>
            </a:r>
            <a:r>
              <a:rPr lang="en-US" sz="2800" dirty="0"/>
              <a:t> main duties:</a:t>
            </a:r>
          </a:p>
          <a:p>
            <a:pPr lvl="1"/>
            <a:r>
              <a:rPr lang="en-US" sz="3000" b="1" dirty="0"/>
              <a:t>Prevention</a:t>
            </a:r>
          </a:p>
          <a:p>
            <a:pPr lvl="1"/>
            <a:r>
              <a:rPr lang="en-US" sz="3000" b="1" dirty="0"/>
              <a:t>Monitoring</a:t>
            </a:r>
          </a:p>
          <a:p>
            <a:pPr lvl="1"/>
            <a:r>
              <a:rPr lang="en-US" sz="3000" b="1" dirty="0"/>
              <a:t>Education</a:t>
            </a:r>
          </a:p>
          <a:p>
            <a:pPr lvl="1"/>
            <a:r>
              <a:rPr lang="en-US" sz="3000" b="1" dirty="0"/>
              <a:t>Complaint Resolution</a:t>
            </a:r>
          </a:p>
        </p:txBody>
      </p:sp>
      <p:pic>
        <p:nvPicPr>
          <p:cNvPr id="7" name="Picture 6">
            <a:extLst>
              <a:ext uri="{FF2B5EF4-FFF2-40B4-BE49-F238E27FC236}">
                <a16:creationId xmlns:a16="http://schemas.microsoft.com/office/drawing/2014/main" id="{7F9AE79B-7D39-4CB6-8D6A-B57B2DB0CAE1}"/>
              </a:ext>
            </a:extLst>
          </p:cNvPr>
          <p:cNvPicPr>
            <a:picLocks noChangeAspect="1"/>
          </p:cNvPicPr>
          <p:nvPr/>
        </p:nvPicPr>
        <p:blipFill>
          <a:blip r:embed="rId3"/>
          <a:stretch>
            <a:fillRect/>
          </a:stretch>
        </p:blipFill>
        <p:spPr>
          <a:xfrm>
            <a:off x="3200400" y="2443682"/>
            <a:ext cx="12192000" cy="4272048"/>
          </a:xfrm>
          <a:prstGeom prst="rect">
            <a:avLst/>
          </a:prstGeom>
        </p:spPr>
      </p:pic>
    </p:spTree>
    <p:extLst>
      <p:ext uri="{BB962C8B-B14F-4D97-AF65-F5344CB8AC3E}">
        <p14:creationId xmlns:p14="http://schemas.microsoft.com/office/powerpoint/2010/main" val="28789727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2A13503-DE31-40A9-87C0-B6FDE83EBC3F}"/>
              </a:ext>
            </a:extLst>
          </p:cNvPr>
          <p:cNvSpPr>
            <a:spLocks noGrp="1"/>
          </p:cNvSpPr>
          <p:nvPr>
            <p:ph type="title"/>
          </p:nvPr>
        </p:nvSpPr>
        <p:spPr>
          <a:xfrm>
            <a:off x="2895600" y="764373"/>
            <a:ext cx="8610600" cy="1293028"/>
          </a:xfrm>
        </p:spPr>
        <p:txBody>
          <a:bodyPr>
            <a:normAutofit/>
          </a:bodyPr>
          <a:lstStyle/>
          <a:p>
            <a:r>
              <a:rPr lang="en-US" dirty="0"/>
              <a:t>COMPLAINT PROCESS</a:t>
            </a:r>
          </a:p>
        </p:txBody>
      </p:sp>
      <p:pic>
        <p:nvPicPr>
          <p:cNvPr id="2" name="Picture 1">
            <a:extLst>
              <a:ext uri="{FF2B5EF4-FFF2-40B4-BE49-F238E27FC236}">
                <a16:creationId xmlns:a16="http://schemas.microsoft.com/office/drawing/2014/main" id="{ABBCC0B6-3318-40A8-AA89-E27DC0E61445}"/>
              </a:ext>
            </a:extLst>
          </p:cNvPr>
          <p:cNvPicPr>
            <a:picLocks noChangeAspect="1"/>
          </p:cNvPicPr>
          <p:nvPr/>
        </p:nvPicPr>
        <p:blipFill rotWithShape="1">
          <a:blip r:embed="rId2"/>
          <a:srcRect l="17074" r="18908"/>
          <a:stretch/>
        </p:blipFill>
        <p:spPr>
          <a:xfrm>
            <a:off x="685800" y="2501159"/>
            <a:ext cx="3984189" cy="3005789"/>
          </a:xfrm>
          <a:prstGeom prst="rect">
            <a:avLst/>
          </a:prstGeom>
        </p:spPr>
      </p:pic>
      <p:sp>
        <p:nvSpPr>
          <p:cNvPr id="13" name="Content Placeholder 12">
            <a:extLst>
              <a:ext uri="{FF2B5EF4-FFF2-40B4-BE49-F238E27FC236}">
                <a16:creationId xmlns:a16="http://schemas.microsoft.com/office/drawing/2014/main" id="{7342505F-D3AD-4F20-949F-DBA7437FFF6E}"/>
              </a:ext>
            </a:extLst>
          </p:cNvPr>
          <p:cNvSpPr>
            <a:spLocks noGrp="1"/>
          </p:cNvSpPr>
          <p:nvPr>
            <p:ph idx="1"/>
          </p:nvPr>
        </p:nvSpPr>
        <p:spPr>
          <a:xfrm>
            <a:off x="4900773" y="2194560"/>
            <a:ext cx="6873411" cy="4350078"/>
          </a:xfrm>
        </p:spPr>
        <p:txBody>
          <a:bodyPr>
            <a:normAutofit/>
          </a:bodyPr>
          <a:lstStyle/>
          <a:p>
            <a:r>
              <a:rPr lang="en-US" sz="2400" dirty="0"/>
              <a:t>REMEMBER, </a:t>
            </a:r>
            <a:r>
              <a:rPr lang="en-US" sz="2400" u="sng" dirty="0"/>
              <a:t>ANYONE</a:t>
            </a:r>
            <a:r>
              <a:rPr lang="en-US" sz="2400" dirty="0"/>
              <a:t> CAN FILE A RIGHTS COMPLAINT.</a:t>
            </a:r>
          </a:p>
          <a:p>
            <a:r>
              <a:rPr lang="en-US" sz="2400" dirty="0"/>
              <a:t>WHAT DOES THE RIGHTS OFFICE LOOK AT WHEN A COMPLAINT IS RECEIVED?</a:t>
            </a:r>
          </a:p>
          <a:p>
            <a:pPr lvl="1"/>
            <a:r>
              <a:rPr lang="en-US" sz="2400" dirty="0"/>
              <a:t>IS IT A RIGHT PROTECTED BY THE MENTAL HEALTH CODE?</a:t>
            </a:r>
          </a:p>
          <a:p>
            <a:pPr lvl="1"/>
            <a:r>
              <a:rPr lang="en-US" sz="2400" dirty="0"/>
              <a:t>IS THERE PROBABLE CAUSE?</a:t>
            </a:r>
          </a:p>
          <a:p>
            <a:pPr lvl="1"/>
            <a:r>
              <a:rPr lang="en-US" sz="2400" dirty="0"/>
              <a:t>IS THE COMPLAINT WITHIN THE JURISDICTION OF THE RIGHTS OFFICE?</a:t>
            </a:r>
          </a:p>
          <a:p>
            <a:pPr marL="0" indent="0">
              <a:buNone/>
            </a:pPr>
            <a:endParaRPr lang="en-US" sz="2400" dirty="0"/>
          </a:p>
          <a:p>
            <a:pPr marL="0" indent="0">
              <a:buNone/>
            </a:pPr>
            <a:r>
              <a:rPr lang="en-US" sz="2400" dirty="0"/>
              <a:t>IF YES….</a:t>
            </a:r>
          </a:p>
          <a:p>
            <a:pPr marL="0" indent="0">
              <a:buNone/>
            </a:pPr>
            <a:endParaRPr lang="en-US" dirty="0"/>
          </a:p>
        </p:txBody>
      </p:sp>
    </p:spTree>
    <p:extLst>
      <p:ext uri="{BB962C8B-B14F-4D97-AF65-F5344CB8AC3E}">
        <p14:creationId xmlns:p14="http://schemas.microsoft.com/office/powerpoint/2010/main" val="148076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1DE4D3E-80C7-48B7-B8E5-B1B5A62C97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BE875DF1-198C-4921-9CB4-C205D1791C8C}"/>
              </a:ext>
            </a:extLst>
          </p:cNvPr>
          <p:cNvPicPr>
            <a:picLocks noChangeAspect="1"/>
          </p:cNvPicPr>
          <p:nvPr/>
        </p:nvPicPr>
        <p:blipFill rotWithShape="1">
          <a:blip r:embed="rId2">
            <a:alphaModFix amt="30000"/>
          </a:blip>
          <a:srcRect b="10000"/>
          <a:stretch/>
        </p:blipFill>
        <p:spPr>
          <a:xfrm>
            <a:off x="20" y="86109"/>
            <a:ext cx="12191980" cy="6857990"/>
          </a:xfrm>
          <a:prstGeom prst="rect">
            <a:avLst/>
          </a:prstGeom>
        </p:spPr>
      </p:pic>
      <p:sp>
        <p:nvSpPr>
          <p:cNvPr id="2" name="Title 1">
            <a:extLst>
              <a:ext uri="{FF2B5EF4-FFF2-40B4-BE49-F238E27FC236}">
                <a16:creationId xmlns:a16="http://schemas.microsoft.com/office/drawing/2014/main" id="{8254151C-2B2E-4B96-A2A4-1DB2128B8823}"/>
              </a:ext>
            </a:extLst>
          </p:cNvPr>
          <p:cNvSpPr>
            <a:spLocks noGrp="1"/>
          </p:cNvSpPr>
          <p:nvPr>
            <p:ph type="title"/>
          </p:nvPr>
        </p:nvSpPr>
        <p:spPr>
          <a:xfrm>
            <a:off x="2895600" y="764373"/>
            <a:ext cx="8610600" cy="677077"/>
          </a:xfrm>
        </p:spPr>
        <p:txBody>
          <a:bodyPr>
            <a:normAutofit/>
          </a:bodyPr>
          <a:lstStyle/>
          <a:p>
            <a:r>
              <a:rPr lang="en-US" dirty="0"/>
              <a:t>Making a complaint</a:t>
            </a:r>
          </a:p>
        </p:txBody>
      </p:sp>
      <p:pic>
        <p:nvPicPr>
          <p:cNvPr id="11" name="Picture 10">
            <a:extLst>
              <a:ext uri="{FF2B5EF4-FFF2-40B4-BE49-F238E27FC236}">
                <a16:creationId xmlns:a16="http://schemas.microsoft.com/office/drawing/2014/main" id="{9798C1D7-B3E7-45FC-BC11-C49DA8C1F4F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3" name="Content Placeholder 2">
            <a:extLst>
              <a:ext uri="{FF2B5EF4-FFF2-40B4-BE49-F238E27FC236}">
                <a16:creationId xmlns:a16="http://schemas.microsoft.com/office/drawing/2014/main" id="{55689361-C782-4FC6-A4A9-C6187AE4A5E1}"/>
              </a:ext>
            </a:extLst>
          </p:cNvPr>
          <p:cNvSpPr>
            <a:spLocks noGrp="1"/>
          </p:cNvSpPr>
          <p:nvPr>
            <p:ph idx="1"/>
          </p:nvPr>
        </p:nvSpPr>
        <p:spPr>
          <a:xfrm>
            <a:off x="394447" y="1613647"/>
            <a:ext cx="11111753" cy="4951539"/>
          </a:xfrm>
        </p:spPr>
        <p:txBody>
          <a:bodyPr>
            <a:normAutofit fontScale="92500"/>
          </a:bodyPr>
          <a:lstStyle/>
          <a:p>
            <a:r>
              <a:rPr lang="en-US" sz="2800" b="1" dirty="0"/>
              <a:t>Any suspected Rights violations should be reported in a timely manner (within 24-hours) with the exception of Abuse/Neglect</a:t>
            </a:r>
          </a:p>
          <a:p>
            <a:r>
              <a:rPr lang="en-US" sz="2400" dirty="0"/>
              <a:t>Staff are required to notify their immediate supervisor or the ORR (Office of Recipient Rights) of any suspected rights violation </a:t>
            </a:r>
            <a:r>
              <a:rPr lang="en-US" sz="2400" u="sng" dirty="0"/>
              <a:t>IMMEDIATELY!</a:t>
            </a:r>
          </a:p>
          <a:p>
            <a:r>
              <a:rPr lang="en-US" sz="2400" dirty="0"/>
              <a:t>Staff may also file a Recipient Rights complaint on behalf of the recipient</a:t>
            </a:r>
          </a:p>
          <a:p>
            <a:r>
              <a:rPr lang="en-US" sz="2400" dirty="0"/>
              <a:t>Staff should assist recipients in filing complaints if asked</a:t>
            </a:r>
          </a:p>
          <a:p>
            <a:endParaRPr lang="en-US" sz="2400" dirty="0"/>
          </a:p>
          <a:p>
            <a:pPr marL="0" indent="0">
              <a:buNone/>
            </a:pPr>
            <a:r>
              <a:rPr lang="en-US" sz="2400" u="sng" dirty="0"/>
              <a:t>Customer Service</a:t>
            </a:r>
          </a:p>
          <a:p>
            <a:r>
              <a:rPr lang="en-US" sz="2400" dirty="0"/>
              <a:t>For non-rights related issues</a:t>
            </a:r>
          </a:p>
          <a:p>
            <a:r>
              <a:rPr lang="en-US" sz="2400" dirty="0"/>
              <a:t>Service disputes</a:t>
            </a:r>
          </a:p>
          <a:p>
            <a:r>
              <a:rPr lang="en-US" sz="2400" dirty="0"/>
              <a:t>Second opinion requests</a:t>
            </a:r>
          </a:p>
          <a:p>
            <a:endParaRPr lang="en-US" dirty="0"/>
          </a:p>
        </p:txBody>
      </p:sp>
    </p:spTree>
    <p:extLst>
      <p:ext uri="{BB962C8B-B14F-4D97-AF65-F5344CB8AC3E}">
        <p14:creationId xmlns:p14="http://schemas.microsoft.com/office/powerpoint/2010/main" val="37606260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8FA824-45AB-423F-AF12-1B0F3D5E0099}"/>
              </a:ext>
            </a:extLst>
          </p:cNvPr>
          <p:cNvSpPr>
            <a:spLocks noGrp="1"/>
          </p:cNvSpPr>
          <p:nvPr>
            <p:ph type="title"/>
          </p:nvPr>
        </p:nvSpPr>
        <p:spPr/>
        <p:txBody>
          <a:bodyPr/>
          <a:lstStyle/>
          <a:p>
            <a:r>
              <a:rPr lang="en-US" dirty="0"/>
              <a:t>Rights Reporting requirements</a:t>
            </a:r>
          </a:p>
        </p:txBody>
      </p:sp>
      <p:sp>
        <p:nvSpPr>
          <p:cNvPr id="3" name="Content Placeholder 2">
            <a:extLst>
              <a:ext uri="{FF2B5EF4-FFF2-40B4-BE49-F238E27FC236}">
                <a16:creationId xmlns:a16="http://schemas.microsoft.com/office/drawing/2014/main" id="{CCBE1BAF-FCEA-489B-84CF-130C1B8832D1}"/>
              </a:ext>
            </a:extLst>
          </p:cNvPr>
          <p:cNvSpPr>
            <a:spLocks noGrp="1"/>
          </p:cNvSpPr>
          <p:nvPr>
            <p:ph idx="1"/>
          </p:nvPr>
        </p:nvSpPr>
        <p:spPr>
          <a:xfrm>
            <a:off x="358587" y="1846730"/>
            <a:ext cx="11564471" cy="4371956"/>
          </a:xfrm>
        </p:spPr>
        <p:txBody>
          <a:bodyPr>
            <a:normAutofit fontScale="92500" lnSpcReduction="10000"/>
          </a:bodyPr>
          <a:lstStyle/>
          <a:p>
            <a:r>
              <a:rPr lang="en-US" sz="2500" dirty="0"/>
              <a:t>You MUST report suspected Abuse/Neglect </a:t>
            </a:r>
            <a:r>
              <a:rPr lang="en-US" sz="2500" b="1" u="sng" dirty="0"/>
              <a:t>IMMEDIATELY</a:t>
            </a:r>
            <a:r>
              <a:rPr lang="en-US" sz="2500" dirty="0"/>
              <a:t>!!! </a:t>
            </a:r>
          </a:p>
          <a:p>
            <a:pPr lvl="1"/>
            <a:r>
              <a:rPr lang="en-US" sz="2500" dirty="0"/>
              <a:t>Failure to report immediately can result in you being cited for Failure to Report, which falls under Neglect. </a:t>
            </a:r>
          </a:p>
          <a:p>
            <a:pPr lvl="1"/>
            <a:r>
              <a:rPr lang="en-US" sz="2500" dirty="0"/>
              <a:t>If you cannot complete a written complaint immediately, you can still call the rights office to report. A phone call or message can be followed up with a written report at a later date.</a:t>
            </a:r>
          </a:p>
          <a:p>
            <a:pPr marL="457200" lvl="1" indent="0">
              <a:buNone/>
            </a:pPr>
            <a:endParaRPr lang="en-US" sz="2500" dirty="0"/>
          </a:p>
          <a:p>
            <a:r>
              <a:rPr lang="en-US" sz="2500" dirty="0"/>
              <a:t>You have the option to report anonymously.</a:t>
            </a:r>
          </a:p>
          <a:p>
            <a:pPr lvl="1"/>
            <a:r>
              <a:rPr lang="en-US" sz="2500" dirty="0"/>
              <a:t>Some worry about causing problems with co-workers for reporting suspected rights violations.</a:t>
            </a:r>
          </a:p>
          <a:p>
            <a:pPr lvl="1"/>
            <a:r>
              <a:rPr lang="en-US" sz="2500" dirty="0"/>
              <a:t>The Mental Health Code protects against retaliation and harassment for Rights activities. Retaliation and Harassment will be dealt with by disciplinary action. </a:t>
            </a:r>
          </a:p>
          <a:p>
            <a:endParaRPr lang="en-US" dirty="0"/>
          </a:p>
        </p:txBody>
      </p:sp>
    </p:spTree>
    <p:extLst>
      <p:ext uri="{BB962C8B-B14F-4D97-AF65-F5344CB8AC3E}">
        <p14:creationId xmlns:p14="http://schemas.microsoft.com/office/powerpoint/2010/main" val="16854066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5AA2D-87E7-452D-AB4A-C3FF39715C6F}"/>
              </a:ext>
            </a:extLst>
          </p:cNvPr>
          <p:cNvSpPr>
            <a:spLocks noGrp="1"/>
          </p:cNvSpPr>
          <p:nvPr>
            <p:ph type="title"/>
          </p:nvPr>
        </p:nvSpPr>
        <p:spPr>
          <a:xfrm>
            <a:off x="2895600" y="764373"/>
            <a:ext cx="8610600" cy="1293028"/>
          </a:xfrm>
        </p:spPr>
        <p:txBody>
          <a:bodyPr vert="horz" lIns="91440" tIns="45720" rIns="91440" bIns="45720" rtlCol="0" anchor="ctr">
            <a:normAutofit/>
          </a:bodyPr>
          <a:lstStyle/>
          <a:p>
            <a:pPr algn="ctr"/>
            <a:r>
              <a:rPr lang="en-US" dirty="0"/>
              <a:t>Complaint Process</a:t>
            </a:r>
          </a:p>
        </p:txBody>
      </p:sp>
      <p:sp>
        <p:nvSpPr>
          <p:cNvPr id="4" name="TextBox 3">
            <a:extLst>
              <a:ext uri="{FF2B5EF4-FFF2-40B4-BE49-F238E27FC236}">
                <a16:creationId xmlns:a16="http://schemas.microsoft.com/office/drawing/2014/main" id="{3156A5A0-4EAE-4D99-9D0A-355630E9A578}"/>
              </a:ext>
            </a:extLst>
          </p:cNvPr>
          <p:cNvSpPr txBox="1"/>
          <p:nvPr/>
        </p:nvSpPr>
        <p:spPr>
          <a:xfrm>
            <a:off x="5506948" y="2057401"/>
            <a:ext cx="6122542" cy="4800599"/>
          </a:xfrm>
          <a:prstGeom prst="rect">
            <a:avLst/>
          </a:prstGeom>
        </p:spPr>
        <p:txBody>
          <a:bodyPr vert="horz" lIns="91440" tIns="45720" rIns="91440" bIns="45720" rtlCol="0">
            <a:normAutofit/>
          </a:bodyPr>
          <a:lstStyle/>
          <a:p>
            <a:pPr marL="285750" indent="-228600" defTabSz="914400">
              <a:lnSpc>
                <a:spcPct val="90000"/>
              </a:lnSpc>
              <a:spcAft>
                <a:spcPts val="600"/>
              </a:spcAft>
              <a:buFont typeface="Arial" panose="020B0604020202020204" pitchFamily="34" charset="0"/>
              <a:buChar char="•"/>
            </a:pPr>
            <a:endParaRPr lang="en-US" sz="2800" dirty="0"/>
          </a:p>
        </p:txBody>
      </p:sp>
      <p:graphicFrame>
        <p:nvGraphicFramePr>
          <p:cNvPr id="6" name="Object 5">
            <a:extLst>
              <a:ext uri="{FF2B5EF4-FFF2-40B4-BE49-F238E27FC236}">
                <a16:creationId xmlns:a16="http://schemas.microsoft.com/office/drawing/2014/main" id="{A4B82923-46FD-4DD8-902B-76C4AE94EC7B}"/>
              </a:ext>
            </a:extLst>
          </p:cNvPr>
          <p:cNvGraphicFramePr>
            <a:graphicFrameLocks noChangeAspect="1"/>
          </p:cNvGraphicFramePr>
          <p:nvPr>
            <p:extLst>
              <p:ext uri="{D42A27DB-BD31-4B8C-83A1-F6EECF244321}">
                <p14:modId xmlns:p14="http://schemas.microsoft.com/office/powerpoint/2010/main" val="3041072731"/>
              </p:ext>
            </p:extLst>
          </p:nvPr>
        </p:nvGraphicFramePr>
        <p:xfrm>
          <a:off x="406648" y="1731122"/>
          <a:ext cx="3425613" cy="4190641"/>
        </p:xfrm>
        <a:graphic>
          <a:graphicData uri="http://schemas.openxmlformats.org/presentationml/2006/ole">
            <mc:AlternateContent xmlns:mc="http://schemas.openxmlformats.org/markup-compatibility/2006">
              <mc:Choice xmlns:v="urn:schemas-microsoft-com:vml" Requires="v">
                <p:oleObj name="Document" r:id="rId2" imgW="6872357" imgH="8450721" progId="Word.Document.12">
                  <p:embed/>
                </p:oleObj>
              </mc:Choice>
              <mc:Fallback>
                <p:oleObj name="Document" r:id="rId2" imgW="6872357" imgH="8450721" progId="Word.Document.12">
                  <p:embed/>
                  <p:pic>
                    <p:nvPicPr>
                      <p:cNvPr id="0" name=""/>
                      <p:cNvPicPr/>
                      <p:nvPr/>
                    </p:nvPicPr>
                    <p:blipFill>
                      <a:blip r:embed="rId3"/>
                      <a:stretch>
                        <a:fillRect/>
                      </a:stretch>
                    </p:blipFill>
                    <p:spPr>
                      <a:xfrm>
                        <a:off x="406648" y="1731122"/>
                        <a:ext cx="3425613" cy="4190641"/>
                      </a:xfrm>
                      <a:prstGeom prst="rect">
                        <a:avLst/>
                      </a:prstGeom>
                    </p:spPr>
                  </p:pic>
                </p:oleObj>
              </mc:Fallback>
            </mc:AlternateContent>
          </a:graphicData>
        </a:graphic>
      </p:graphicFrame>
      <p:sp>
        <p:nvSpPr>
          <p:cNvPr id="3" name="Rectangle 2">
            <a:extLst>
              <a:ext uri="{FF2B5EF4-FFF2-40B4-BE49-F238E27FC236}">
                <a16:creationId xmlns:a16="http://schemas.microsoft.com/office/drawing/2014/main" id="{09EE0547-570B-4AF7-8E46-E35579B6B2F1}"/>
              </a:ext>
            </a:extLst>
          </p:cNvPr>
          <p:cNvSpPr/>
          <p:nvPr/>
        </p:nvSpPr>
        <p:spPr>
          <a:xfrm>
            <a:off x="4335694" y="2057401"/>
            <a:ext cx="7677012" cy="4154984"/>
          </a:xfrm>
          <a:prstGeom prst="rect">
            <a:avLst/>
          </a:prstGeom>
        </p:spPr>
        <p:txBody>
          <a:bodyPr wrap="square">
            <a:spAutoFit/>
          </a:bodyPr>
          <a:lstStyle/>
          <a:p>
            <a:pPr marL="285750" indent="-285750">
              <a:buFont typeface="Arial" panose="020B0604020202020204" pitchFamily="34" charset="0"/>
              <a:buChar char="•"/>
            </a:pPr>
            <a:r>
              <a:rPr lang="en-US" sz="2200" dirty="0"/>
              <a:t>REMEMBER, ANYONE CAN FILE A RIGHTS COMPLAINT.</a:t>
            </a:r>
          </a:p>
          <a:p>
            <a:pPr marL="285750" indent="-285750">
              <a:buFont typeface="Arial" panose="020B0604020202020204" pitchFamily="34" charset="0"/>
              <a:buChar char="•"/>
            </a:pPr>
            <a:r>
              <a:rPr lang="en-US" sz="2200" dirty="0"/>
              <a:t>WHAT DOES THE RIGHTS OFFICE LOOK AT WHEN A COMPLAINT IS RECEIVED?</a:t>
            </a:r>
          </a:p>
          <a:p>
            <a:pPr lvl="1"/>
            <a:r>
              <a:rPr lang="en-US" sz="2200" dirty="0"/>
              <a:t>IS IT A RIGHT PROTECTED BY THE MENTAL HEALTH CODE?</a:t>
            </a:r>
          </a:p>
          <a:p>
            <a:pPr lvl="2"/>
            <a:r>
              <a:rPr lang="en-US" sz="2200" dirty="0"/>
              <a:t>If no, nothing the Rights office can do.</a:t>
            </a:r>
          </a:p>
          <a:p>
            <a:pPr lvl="2"/>
            <a:r>
              <a:rPr lang="en-US" sz="2200" dirty="0"/>
              <a:t>IS THE COMPLAINT WITHIN THE JURISDICTION OF THE RIGHTS OFFICE?</a:t>
            </a:r>
          </a:p>
          <a:p>
            <a:pPr lvl="2"/>
            <a:r>
              <a:rPr lang="en-US" sz="2200" dirty="0"/>
              <a:t>If No, it will be referred to whichever entity has jurisdiction (licensing, APS, </a:t>
            </a:r>
            <a:r>
              <a:rPr lang="en-US" sz="2200" dirty="0" err="1"/>
              <a:t>etc</a:t>
            </a:r>
            <a:r>
              <a:rPr lang="en-US" sz="2200" dirty="0"/>
              <a:t>)</a:t>
            </a:r>
          </a:p>
          <a:p>
            <a:pPr marL="285750" indent="-285750">
              <a:buFont typeface="Arial" panose="020B0604020202020204" pitchFamily="34" charset="0"/>
              <a:buChar char="•"/>
            </a:pPr>
            <a:r>
              <a:rPr lang="en-US" sz="2200" dirty="0"/>
              <a:t>IF YES TO </a:t>
            </a:r>
            <a:r>
              <a:rPr lang="en-US" sz="2200" u="sng" dirty="0"/>
              <a:t>BOTH</a:t>
            </a:r>
            <a:r>
              <a:rPr lang="en-US" sz="2200" dirty="0"/>
              <a:t>….The Rights office can either complete an Intervention or an Investigation</a:t>
            </a:r>
          </a:p>
        </p:txBody>
      </p:sp>
    </p:spTree>
    <p:extLst>
      <p:ext uri="{BB962C8B-B14F-4D97-AF65-F5344CB8AC3E}">
        <p14:creationId xmlns:p14="http://schemas.microsoft.com/office/powerpoint/2010/main" val="37308753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433F5F-761E-470A-8866-7CA371FD8966}"/>
              </a:ext>
            </a:extLst>
          </p:cNvPr>
          <p:cNvSpPr>
            <a:spLocks noGrp="1"/>
          </p:cNvSpPr>
          <p:nvPr>
            <p:ph type="title"/>
          </p:nvPr>
        </p:nvSpPr>
        <p:spPr/>
        <p:txBody>
          <a:bodyPr/>
          <a:lstStyle/>
          <a:p>
            <a:r>
              <a:rPr lang="en-US" dirty="0"/>
              <a:t>COMPLAINT PROCESS CONTINUED</a:t>
            </a:r>
          </a:p>
        </p:txBody>
      </p:sp>
      <p:sp>
        <p:nvSpPr>
          <p:cNvPr id="3" name="Content Placeholder 2">
            <a:extLst>
              <a:ext uri="{FF2B5EF4-FFF2-40B4-BE49-F238E27FC236}">
                <a16:creationId xmlns:a16="http://schemas.microsoft.com/office/drawing/2014/main" id="{309DF152-1042-4E0C-B4B8-30298EBD448A}"/>
              </a:ext>
            </a:extLst>
          </p:cNvPr>
          <p:cNvSpPr>
            <a:spLocks noGrp="1"/>
          </p:cNvSpPr>
          <p:nvPr>
            <p:ph idx="1"/>
          </p:nvPr>
        </p:nvSpPr>
        <p:spPr/>
        <p:txBody>
          <a:bodyPr>
            <a:normAutofit/>
          </a:bodyPr>
          <a:lstStyle/>
          <a:p>
            <a:r>
              <a:rPr lang="en-US" sz="2800" b="1" u="sng" dirty="0"/>
              <a:t>INTERVENTION</a:t>
            </a:r>
          </a:p>
          <a:p>
            <a:pPr lvl="1"/>
            <a:r>
              <a:rPr lang="en-US" sz="2800" dirty="0"/>
              <a:t>Can be done if the solution is clear and the allegation does not involve Abuse or Neglect.</a:t>
            </a:r>
          </a:p>
          <a:p>
            <a:pPr lvl="1"/>
            <a:r>
              <a:rPr lang="en-US" sz="2800" dirty="0"/>
              <a:t>30 days to complete.</a:t>
            </a:r>
          </a:p>
          <a:p>
            <a:pPr marL="457200" lvl="1" indent="0">
              <a:buNone/>
            </a:pPr>
            <a:endParaRPr lang="en-US" sz="2800" dirty="0"/>
          </a:p>
          <a:p>
            <a:r>
              <a:rPr lang="en-US" sz="2800" b="1" u="sng" dirty="0"/>
              <a:t>INVESTIGATION</a:t>
            </a:r>
          </a:p>
          <a:p>
            <a:pPr lvl="1"/>
            <a:r>
              <a:rPr lang="en-US" sz="2800" dirty="0"/>
              <a:t>90 days to complete</a:t>
            </a:r>
          </a:p>
          <a:p>
            <a:pPr lvl="1"/>
            <a:r>
              <a:rPr lang="en-US" sz="2800" dirty="0"/>
              <a:t>Includes interviews, unimpeded access to any documents. </a:t>
            </a:r>
          </a:p>
          <a:p>
            <a:pPr marL="457200" lvl="1" indent="0">
              <a:buNone/>
            </a:pPr>
            <a:endParaRPr lang="en-US" sz="2800" dirty="0"/>
          </a:p>
          <a:p>
            <a:pPr lvl="1"/>
            <a:endParaRPr lang="en-US" dirty="0"/>
          </a:p>
        </p:txBody>
      </p:sp>
      <p:pic>
        <p:nvPicPr>
          <p:cNvPr id="4" name="Picture 3">
            <a:extLst>
              <a:ext uri="{FF2B5EF4-FFF2-40B4-BE49-F238E27FC236}">
                <a16:creationId xmlns:a16="http://schemas.microsoft.com/office/drawing/2014/main" id="{11FA371D-6BA3-4FCD-BEE3-C1AEB02ECC32}"/>
              </a:ext>
            </a:extLst>
          </p:cNvPr>
          <p:cNvPicPr>
            <a:picLocks noChangeAspect="1"/>
          </p:cNvPicPr>
          <p:nvPr/>
        </p:nvPicPr>
        <p:blipFill>
          <a:blip r:embed="rId2"/>
          <a:stretch>
            <a:fillRect/>
          </a:stretch>
        </p:blipFill>
        <p:spPr>
          <a:xfrm>
            <a:off x="9633375" y="3719244"/>
            <a:ext cx="1781712" cy="1700373"/>
          </a:xfrm>
          <a:prstGeom prst="rect">
            <a:avLst/>
          </a:prstGeom>
        </p:spPr>
      </p:pic>
    </p:spTree>
    <p:extLst>
      <p:ext uri="{BB962C8B-B14F-4D97-AF65-F5344CB8AC3E}">
        <p14:creationId xmlns:p14="http://schemas.microsoft.com/office/powerpoint/2010/main" val="11666351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18C1FC-2737-4988-A42C-2431A7BEBA03}"/>
              </a:ext>
            </a:extLst>
          </p:cNvPr>
          <p:cNvSpPr>
            <a:spLocks noGrp="1"/>
          </p:cNvSpPr>
          <p:nvPr>
            <p:ph type="title"/>
          </p:nvPr>
        </p:nvSpPr>
        <p:spPr/>
        <p:txBody>
          <a:bodyPr/>
          <a:lstStyle/>
          <a:p>
            <a:r>
              <a:rPr lang="en-US" dirty="0"/>
              <a:t>PREPONDERANCE OF EVIDENCE</a:t>
            </a:r>
          </a:p>
        </p:txBody>
      </p:sp>
      <p:sp>
        <p:nvSpPr>
          <p:cNvPr id="3" name="Content Placeholder 2">
            <a:extLst>
              <a:ext uri="{FF2B5EF4-FFF2-40B4-BE49-F238E27FC236}">
                <a16:creationId xmlns:a16="http://schemas.microsoft.com/office/drawing/2014/main" id="{5739A0BE-F056-4967-96E1-F35BCFA9D596}"/>
              </a:ext>
            </a:extLst>
          </p:cNvPr>
          <p:cNvSpPr>
            <a:spLocks noGrp="1"/>
          </p:cNvSpPr>
          <p:nvPr>
            <p:ph idx="1"/>
          </p:nvPr>
        </p:nvSpPr>
        <p:spPr>
          <a:xfrm>
            <a:off x="229347" y="1828800"/>
            <a:ext cx="8635202" cy="4826000"/>
          </a:xfrm>
        </p:spPr>
        <p:txBody>
          <a:bodyPr>
            <a:noAutofit/>
          </a:bodyPr>
          <a:lstStyle/>
          <a:p>
            <a:pPr>
              <a:lnSpc>
                <a:spcPct val="100000"/>
              </a:lnSpc>
            </a:pPr>
            <a:r>
              <a:rPr lang="en-US" dirty="0"/>
              <a:t>Complaints that are done as interventions or investigations will either be “</a:t>
            </a:r>
            <a:r>
              <a:rPr lang="en-US" b="1" u="sng" dirty="0"/>
              <a:t>SUBSTANTIATED</a:t>
            </a:r>
            <a:r>
              <a:rPr lang="en-US" dirty="0"/>
              <a:t>” or “</a:t>
            </a:r>
            <a:r>
              <a:rPr lang="en-US" b="1" u="sng" dirty="0"/>
              <a:t>NOT SUBSTANTIATED</a:t>
            </a:r>
            <a:r>
              <a:rPr lang="en-US" dirty="0"/>
              <a:t>” based on preponderance of evidence. But what does that mean?</a:t>
            </a:r>
          </a:p>
          <a:p>
            <a:pPr>
              <a:lnSpc>
                <a:spcPct val="100000"/>
              </a:lnSpc>
            </a:pPr>
            <a:r>
              <a:rPr lang="en-US" dirty="0"/>
              <a:t>Preponderance of Evidence is based on the greater weight- is it more likely than not that something occurred. </a:t>
            </a:r>
          </a:p>
          <a:p>
            <a:pPr lvl="1">
              <a:lnSpc>
                <a:spcPct val="100000"/>
              </a:lnSpc>
            </a:pPr>
            <a:r>
              <a:rPr lang="en-US" sz="2200" dirty="0"/>
              <a:t>Based on </a:t>
            </a:r>
            <a:r>
              <a:rPr lang="en-US" sz="2200" u="sng" dirty="0"/>
              <a:t>QUALITY</a:t>
            </a:r>
            <a:r>
              <a:rPr lang="en-US" sz="2200" dirty="0"/>
              <a:t>, not </a:t>
            </a:r>
            <a:r>
              <a:rPr lang="en-US" sz="2200" u="sng" dirty="0"/>
              <a:t>QUANTITY</a:t>
            </a:r>
            <a:r>
              <a:rPr lang="en-US" sz="2200" dirty="0"/>
              <a:t> of evidence gathered (documentation, interviews, etc.)</a:t>
            </a:r>
          </a:p>
          <a:p>
            <a:pPr>
              <a:lnSpc>
                <a:spcPct val="100000"/>
              </a:lnSpc>
            </a:pPr>
            <a:r>
              <a:rPr lang="en-US" dirty="0"/>
              <a:t>If SUBSTANTIATED, the employer of the accused must provide a plan of action/correction. This must include measures to prevent violations from happening in the future.</a:t>
            </a:r>
          </a:p>
          <a:p>
            <a:pPr>
              <a:lnSpc>
                <a:spcPct val="100000"/>
              </a:lnSpc>
            </a:pPr>
            <a:r>
              <a:rPr lang="en-US" dirty="0"/>
              <a:t>A copy of the final Summary Report detailing all of this goes out to the complainant, recipient and/or guardian.</a:t>
            </a:r>
          </a:p>
        </p:txBody>
      </p:sp>
      <p:pic>
        <p:nvPicPr>
          <p:cNvPr id="4" name="Picture 3">
            <a:extLst>
              <a:ext uri="{FF2B5EF4-FFF2-40B4-BE49-F238E27FC236}">
                <a16:creationId xmlns:a16="http://schemas.microsoft.com/office/drawing/2014/main" id="{DC42E7D3-3033-4D6F-BF79-C58BC6C87740}"/>
              </a:ext>
            </a:extLst>
          </p:cNvPr>
          <p:cNvPicPr>
            <a:picLocks noChangeAspect="1"/>
          </p:cNvPicPr>
          <p:nvPr/>
        </p:nvPicPr>
        <p:blipFill>
          <a:blip r:embed="rId2"/>
          <a:stretch>
            <a:fillRect/>
          </a:stretch>
        </p:blipFill>
        <p:spPr>
          <a:xfrm>
            <a:off x="8864549" y="2537716"/>
            <a:ext cx="3098105" cy="2491483"/>
          </a:xfrm>
          <a:prstGeom prst="rect">
            <a:avLst/>
          </a:prstGeom>
        </p:spPr>
      </p:pic>
    </p:spTree>
    <p:extLst>
      <p:ext uri="{BB962C8B-B14F-4D97-AF65-F5344CB8AC3E}">
        <p14:creationId xmlns:p14="http://schemas.microsoft.com/office/powerpoint/2010/main" val="28652326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B1D0E1-776A-4222-BA28-8FB4D4D69EB9}"/>
              </a:ext>
            </a:extLst>
          </p:cNvPr>
          <p:cNvSpPr>
            <a:spLocks noGrp="1"/>
          </p:cNvSpPr>
          <p:nvPr>
            <p:ph type="title"/>
          </p:nvPr>
        </p:nvSpPr>
        <p:spPr>
          <a:xfrm>
            <a:off x="1672975" y="497244"/>
            <a:ext cx="8610600" cy="1293028"/>
          </a:xfrm>
        </p:spPr>
        <p:txBody>
          <a:bodyPr/>
          <a:lstStyle/>
          <a:p>
            <a:r>
              <a:rPr lang="en-US" dirty="0"/>
              <a:t>RIGHT TO APPEAL</a:t>
            </a:r>
          </a:p>
        </p:txBody>
      </p:sp>
      <p:sp>
        <p:nvSpPr>
          <p:cNvPr id="3" name="Content Placeholder 2">
            <a:extLst>
              <a:ext uri="{FF2B5EF4-FFF2-40B4-BE49-F238E27FC236}">
                <a16:creationId xmlns:a16="http://schemas.microsoft.com/office/drawing/2014/main" id="{12EF2CFC-E21D-4FFD-9B93-EB16D8ED5BA5}"/>
              </a:ext>
            </a:extLst>
          </p:cNvPr>
          <p:cNvSpPr>
            <a:spLocks noGrp="1"/>
          </p:cNvSpPr>
          <p:nvPr>
            <p:ph idx="1"/>
          </p:nvPr>
        </p:nvSpPr>
        <p:spPr>
          <a:xfrm>
            <a:off x="685800" y="2057401"/>
            <a:ext cx="10820400" cy="4507785"/>
          </a:xfrm>
        </p:spPr>
        <p:txBody>
          <a:bodyPr>
            <a:normAutofit fontScale="92500" lnSpcReduction="10000"/>
          </a:bodyPr>
          <a:lstStyle/>
          <a:p>
            <a:endParaRPr lang="en-US" dirty="0"/>
          </a:p>
          <a:p>
            <a:r>
              <a:rPr lang="en-US" sz="2800" dirty="0"/>
              <a:t>Who has appeal rights?</a:t>
            </a:r>
          </a:p>
          <a:p>
            <a:pPr lvl="1"/>
            <a:r>
              <a:rPr lang="en-US" sz="2800" dirty="0"/>
              <a:t>Complainant</a:t>
            </a:r>
          </a:p>
          <a:p>
            <a:pPr lvl="1"/>
            <a:r>
              <a:rPr lang="en-US" sz="2800" dirty="0"/>
              <a:t>Recipient/Guardian</a:t>
            </a:r>
          </a:p>
          <a:p>
            <a:pPr marL="0" indent="0">
              <a:buNone/>
            </a:pPr>
            <a:endParaRPr lang="en-US" sz="2800" dirty="0"/>
          </a:p>
          <a:p>
            <a:r>
              <a:rPr lang="en-US" sz="2800" dirty="0"/>
              <a:t>Under what grounds can they appeal?</a:t>
            </a:r>
          </a:p>
          <a:p>
            <a:pPr lvl="1"/>
            <a:r>
              <a:rPr lang="en-US" sz="2800" dirty="0"/>
              <a:t>Investigation not timely</a:t>
            </a:r>
          </a:p>
          <a:p>
            <a:pPr lvl="1"/>
            <a:r>
              <a:rPr lang="en-US" sz="2800" dirty="0"/>
              <a:t>Planned action won’t remedy the situation/prevent recurrence</a:t>
            </a:r>
          </a:p>
          <a:p>
            <a:pPr lvl="1"/>
            <a:r>
              <a:rPr lang="en-US" sz="2800" dirty="0"/>
              <a:t>Rights office did not take into account all the evidence/rules/laws</a:t>
            </a:r>
          </a:p>
          <a:p>
            <a:pPr marL="457200" lvl="1" indent="0">
              <a:buNone/>
            </a:pPr>
            <a:endParaRPr lang="en-US" dirty="0"/>
          </a:p>
        </p:txBody>
      </p:sp>
      <p:pic>
        <p:nvPicPr>
          <p:cNvPr id="4" name="Picture 3">
            <a:extLst>
              <a:ext uri="{FF2B5EF4-FFF2-40B4-BE49-F238E27FC236}">
                <a16:creationId xmlns:a16="http://schemas.microsoft.com/office/drawing/2014/main" id="{9DA40508-EE23-40A0-ABCD-42A5707A0075}"/>
              </a:ext>
            </a:extLst>
          </p:cNvPr>
          <p:cNvPicPr>
            <a:picLocks noChangeAspect="1"/>
          </p:cNvPicPr>
          <p:nvPr/>
        </p:nvPicPr>
        <p:blipFill>
          <a:blip r:embed="rId2"/>
          <a:stretch>
            <a:fillRect/>
          </a:stretch>
        </p:blipFill>
        <p:spPr>
          <a:xfrm>
            <a:off x="8458200" y="1932129"/>
            <a:ext cx="3048000" cy="2562225"/>
          </a:xfrm>
          <a:prstGeom prst="rect">
            <a:avLst/>
          </a:prstGeom>
        </p:spPr>
      </p:pic>
    </p:spTree>
    <p:extLst>
      <p:ext uri="{BB962C8B-B14F-4D97-AF65-F5344CB8AC3E}">
        <p14:creationId xmlns:p14="http://schemas.microsoft.com/office/powerpoint/2010/main" val="32163080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5E80D7-EEC9-4669-8210-348D06DB9E0A}"/>
              </a:ext>
            </a:extLst>
          </p:cNvPr>
          <p:cNvSpPr>
            <a:spLocks noGrp="1"/>
          </p:cNvSpPr>
          <p:nvPr>
            <p:ph type="title"/>
          </p:nvPr>
        </p:nvSpPr>
        <p:spPr/>
        <p:txBody>
          <a:bodyPr/>
          <a:lstStyle/>
          <a:p>
            <a:r>
              <a:rPr lang="en-US" dirty="0"/>
              <a:t>Employee rights</a:t>
            </a:r>
          </a:p>
        </p:txBody>
      </p:sp>
      <p:sp>
        <p:nvSpPr>
          <p:cNvPr id="3" name="Content Placeholder 2">
            <a:extLst>
              <a:ext uri="{FF2B5EF4-FFF2-40B4-BE49-F238E27FC236}">
                <a16:creationId xmlns:a16="http://schemas.microsoft.com/office/drawing/2014/main" id="{C6CE1168-F7EC-45A9-B2B1-E22DD935A2A9}"/>
              </a:ext>
            </a:extLst>
          </p:cNvPr>
          <p:cNvSpPr>
            <a:spLocks noGrp="1"/>
          </p:cNvSpPr>
          <p:nvPr>
            <p:ph idx="1"/>
          </p:nvPr>
        </p:nvSpPr>
        <p:spPr>
          <a:xfrm>
            <a:off x="685800" y="2194560"/>
            <a:ext cx="9064375" cy="4298707"/>
          </a:xfrm>
        </p:spPr>
        <p:txBody>
          <a:bodyPr>
            <a:normAutofit/>
          </a:bodyPr>
          <a:lstStyle/>
          <a:p>
            <a:r>
              <a:rPr lang="en-US" sz="2800" dirty="0"/>
              <a:t>Under the Mental Health Code, employees also have rights</a:t>
            </a:r>
          </a:p>
          <a:p>
            <a:endParaRPr lang="en-US" sz="2800" dirty="0"/>
          </a:p>
          <a:p>
            <a:pPr lvl="1"/>
            <a:r>
              <a:rPr lang="en-US" sz="2800" dirty="0"/>
              <a:t>Freedom from retaliation and harassment stemming from recipient rights activities.</a:t>
            </a:r>
          </a:p>
          <a:p>
            <a:pPr lvl="1"/>
            <a:r>
              <a:rPr lang="en-US" sz="2800" dirty="0"/>
              <a:t>Whistleblowers Protection Act of Michigan</a:t>
            </a:r>
          </a:p>
          <a:p>
            <a:pPr lvl="1"/>
            <a:r>
              <a:rPr lang="en-US" sz="2800" dirty="0"/>
              <a:t>Bullard Plawecki Act</a:t>
            </a:r>
          </a:p>
          <a:p>
            <a:pPr lvl="2"/>
            <a:r>
              <a:rPr lang="en-US" sz="2800" dirty="0"/>
              <a:t>If there is found to be retaliation/harassment, disciplinary action will be taken! </a:t>
            </a:r>
          </a:p>
        </p:txBody>
      </p:sp>
      <p:pic>
        <p:nvPicPr>
          <p:cNvPr id="4" name="Picture 3">
            <a:extLst>
              <a:ext uri="{FF2B5EF4-FFF2-40B4-BE49-F238E27FC236}">
                <a16:creationId xmlns:a16="http://schemas.microsoft.com/office/drawing/2014/main" id="{92DDF787-4846-496A-A74D-02A13BAAB3CB}"/>
              </a:ext>
            </a:extLst>
          </p:cNvPr>
          <p:cNvPicPr>
            <a:picLocks noChangeAspect="1"/>
          </p:cNvPicPr>
          <p:nvPr/>
        </p:nvPicPr>
        <p:blipFill>
          <a:blip r:embed="rId2"/>
          <a:stretch>
            <a:fillRect/>
          </a:stretch>
        </p:blipFill>
        <p:spPr>
          <a:xfrm>
            <a:off x="8606008" y="2903518"/>
            <a:ext cx="3081488" cy="2161641"/>
          </a:xfrm>
          <a:prstGeom prst="rect">
            <a:avLst/>
          </a:prstGeom>
        </p:spPr>
      </p:pic>
    </p:spTree>
    <p:extLst>
      <p:ext uri="{BB962C8B-B14F-4D97-AF65-F5344CB8AC3E}">
        <p14:creationId xmlns:p14="http://schemas.microsoft.com/office/powerpoint/2010/main" val="29110189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A3CEF9-AABA-4184-8DF3-D405A8F90E0E}"/>
              </a:ext>
            </a:extLst>
          </p:cNvPr>
          <p:cNvSpPr>
            <a:spLocks noGrp="1"/>
          </p:cNvSpPr>
          <p:nvPr>
            <p:ph type="title"/>
          </p:nvPr>
        </p:nvSpPr>
        <p:spPr>
          <a:xfrm>
            <a:off x="2895600" y="497245"/>
            <a:ext cx="8610600" cy="1293028"/>
          </a:xfrm>
        </p:spPr>
        <p:txBody>
          <a:bodyPr/>
          <a:lstStyle/>
          <a:p>
            <a:r>
              <a:rPr lang="en-US" dirty="0"/>
              <a:t>INCIDENT REPORTING	</a:t>
            </a:r>
          </a:p>
        </p:txBody>
      </p:sp>
      <p:sp>
        <p:nvSpPr>
          <p:cNvPr id="3" name="Content Placeholder 2">
            <a:extLst>
              <a:ext uri="{FF2B5EF4-FFF2-40B4-BE49-F238E27FC236}">
                <a16:creationId xmlns:a16="http://schemas.microsoft.com/office/drawing/2014/main" id="{CD02ED1F-5ADA-4B16-9990-F71CE50A78D6}"/>
              </a:ext>
            </a:extLst>
          </p:cNvPr>
          <p:cNvSpPr>
            <a:spLocks noGrp="1"/>
          </p:cNvSpPr>
          <p:nvPr>
            <p:ph idx="1"/>
          </p:nvPr>
        </p:nvSpPr>
        <p:spPr>
          <a:xfrm>
            <a:off x="113016" y="1790273"/>
            <a:ext cx="6964634" cy="4939300"/>
          </a:xfrm>
        </p:spPr>
        <p:txBody>
          <a:bodyPr>
            <a:normAutofit fontScale="92500" lnSpcReduction="20000"/>
          </a:bodyPr>
          <a:lstStyle/>
          <a:p>
            <a:r>
              <a:rPr lang="en-US" sz="2400" dirty="0"/>
              <a:t>An incident report MUST be filled out to document any unusual incident that occurs.                               **When in doubt, fill it out!!!**</a:t>
            </a:r>
          </a:p>
          <a:p>
            <a:r>
              <a:rPr lang="en-US" sz="2400" dirty="0"/>
              <a:t>What requires an incident report?</a:t>
            </a:r>
          </a:p>
          <a:p>
            <a:pPr marL="0" indent="0">
              <a:buNone/>
            </a:pPr>
            <a:endParaRPr lang="en-US" sz="2400" dirty="0"/>
          </a:p>
          <a:p>
            <a:pPr lvl="1"/>
            <a:r>
              <a:rPr lang="en-US" sz="2400" dirty="0"/>
              <a:t>Serious physical aggression not addressed in a plan</a:t>
            </a:r>
          </a:p>
          <a:p>
            <a:pPr lvl="1"/>
            <a:r>
              <a:rPr lang="en-US" sz="2400" dirty="0"/>
              <a:t>Serious physical aggression requiring assistance from legal authorities (i.e., calling 911)</a:t>
            </a:r>
          </a:p>
          <a:p>
            <a:pPr lvl="1"/>
            <a:r>
              <a:rPr lang="en-US" sz="2400" dirty="0"/>
              <a:t>Physical aggression that results in the injury of a recipient or staff</a:t>
            </a:r>
          </a:p>
          <a:p>
            <a:pPr lvl="1"/>
            <a:r>
              <a:rPr lang="en-US" sz="2400" dirty="0"/>
              <a:t>Attempt at self-inflicted harm</a:t>
            </a:r>
          </a:p>
          <a:p>
            <a:pPr lvl="1"/>
            <a:r>
              <a:rPr lang="en-US" sz="2400" dirty="0"/>
              <a:t>Suicide attempt or gesture </a:t>
            </a:r>
          </a:p>
          <a:p>
            <a:pPr lvl="1"/>
            <a:r>
              <a:rPr lang="en-US" sz="2400" dirty="0"/>
              <a:t>Any use of physical management to control aggressive behavior (always needs to be reported!)</a:t>
            </a:r>
          </a:p>
        </p:txBody>
      </p:sp>
      <p:graphicFrame>
        <p:nvGraphicFramePr>
          <p:cNvPr id="6" name="Object 5">
            <a:extLst>
              <a:ext uri="{FF2B5EF4-FFF2-40B4-BE49-F238E27FC236}">
                <a16:creationId xmlns:a16="http://schemas.microsoft.com/office/drawing/2014/main" id="{FC497C34-7DBC-48D8-8C59-D7FF6B324BBE}"/>
              </a:ext>
            </a:extLst>
          </p:cNvPr>
          <p:cNvGraphicFramePr>
            <a:graphicFrameLocks noChangeAspect="1"/>
          </p:cNvGraphicFramePr>
          <p:nvPr>
            <p:extLst>
              <p:ext uri="{D42A27DB-BD31-4B8C-83A1-F6EECF244321}">
                <p14:modId xmlns:p14="http://schemas.microsoft.com/office/powerpoint/2010/main" val="4186227579"/>
              </p:ext>
            </p:extLst>
          </p:nvPr>
        </p:nvGraphicFramePr>
        <p:xfrm>
          <a:off x="7307299" y="1311435"/>
          <a:ext cx="4521200" cy="5418138"/>
        </p:xfrm>
        <a:graphic>
          <a:graphicData uri="http://schemas.openxmlformats.org/presentationml/2006/ole">
            <mc:AlternateContent xmlns:mc="http://schemas.openxmlformats.org/markup-compatibility/2006">
              <mc:Choice xmlns:v="urn:schemas-microsoft-com:vml" Requires="v">
                <p:oleObj name="Document" r:id="rId2" imgW="6872357" imgH="8236573" progId="Word.Document.12">
                  <p:embed/>
                </p:oleObj>
              </mc:Choice>
              <mc:Fallback>
                <p:oleObj name="Document" r:id="rId2" imgW="6872357" imgH="8236573" progId="Word.Document.12">
                  <p:embed/>
                  <p:pic>
                    <p:nvPicPr>
                      <p:cNvPr id="4" name="Object 3">
                        <a:extLst>
                          <a:ext uri="{FF2B5EF4-FFF2-40B4-BE49-F238E27FC236}">
                            <a16:creationId xmlns:a16="http://schemas.microsoft.com/office/drawing/2014/main" id="{AF07809E-B2BC-4B34-B346-74BBA15CA1F5}"/>
                          </a:ext>
                        </a:extLst>
                      </p:cNvPr>
                      <p:cNvPicPr/>
                      <p:nvPr/>
                    </p:nvPicPr>
                    <p:blipFill>
                      <a:blip r:embed="rId3"/>
                      <a:stretch>
                        <a:fillRect/>
                      </a:stretch>
                    </p:blipFill>
                    <p:spPr>
                      <a:xfrm>
                        <a:off x="7307299" y="1311435"/>
                        <a:ext cx="4521200" cy="5418138"/>
                      </a:xfrm>
                      <a:prstGeom prst="rect">
                        <a:avLst/>
                      </a:prstGeom>
                    </p:spPr>
                  </p:pic>
                </p:oleObj>
              </mc:Fallback>
            </mc:AlternateContent>
          </a:graphicData>
        </a:graphic>
      </p:graphicFrame>
    </p:spTree>
    <p:extLst>
      <p:ext uri="{BB962C8B-B14F-4D97-AF65-F5344CB8AC3E}">
        <p14:creationId xmlns:p14="http://schemas.microsoft.com/office/powerpoint/2010/main" val="41291824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A1CC2F-00C2-4A90-B9B3-F93C57BF20A1}"/>
              </a:ext>
            </a:extLst>
          </p:cNvPr>
          <p:cNvSpPr>
            <a:spLocks noGrp="1"/>
          </p:cNvSpPr>
          <p:nvPr>
            <p:ph type="title"/>
          </p:nvPr>
        </p:nvSpPr>
        <p:spPr/>
        <p:txBody>
          <a:bodyPr/>
          <a:lstStyle/>
          <a:p>
            <a:r>
              <a:rPr lang="en-US" dirty="0"/>
              <a:t>Incident Reporting cont.</a:t>
            </a:r>
          </a:p>
        </p:txBody>
      </p:sp>
      <p:sp>
        <p:nvSpPr>
          <p:cNvPr id="3" name="Content Placeholder 2">
            <a:extLst>
              <a:ext uri="{FF2B5EF4-FFF2-40B4-BE49-F238E27FC236}">
                <a16:creationId xmlns:a16="http://schemas.microsoft.com/office/drawing/2014/main" id="{D65416AF-A302-44E7-8B63-C1297724FE38}"/>
              </a:ext>
            </a:extLst>
          </p:cNvPr>
          <p:cNvSpPr>
            <a:spLocks noGrp="1"/>
          </p:cNvSpPr>
          <p:nvPr>
            <p:ph idx="1"/>
          </p:nvPr>
        </p:nvSpPr>
        <p:spPr>
          <a:xfrm>
            <a:off x="-376518" y="1775012"/>
            <a:ext cx="11882718" cy="4858870"/>
          </a:xfrm>
        </p:spPr>
        <p:txBody>
          <a:bodyPr>
            <a:normAutofit/>
          </a:bodyPr>
          <a:lstStyle/>
          <a:p>
            <a:pPr lvl="1"/>
            <a:r>
              <a:rPr lang="en-US" sz="2100" dirty="0"/>
              <a:t>Any explained or unexplained injury</a:t>
            </a:r>
          </a:p>
          <a:p>
            <a:pPr lvl="1"/>
            <a:r>
              <a:rPr lang="en-US" sz="2100" dirty="0"/>
              <a:t>Any unusual or first time medical issue</a:t>
            </a:r>
          </a:p>
          <a:p>
            <a:pPr lvl="1"/>
            <a:r>
              <a:rPr lang="en-US" sz="2100" dirty="0"/>
              <a:t>Environmental emergencies</a:t>
            </a:r>
          </a:p>
          <a:p>
            <a:pPr lvl="1"/>
            <a:r>
              <a:rPr lang="en-US" sz="2100" dirty="0"/>
              <a:t>Any involvement of other agencies- police/EMS/fire/hospital</a:t>
            </a:r>
          </a:p>
          <a:p>
            <a:pPr lvl="1"/>
            <a:r>
              <a:rPr lang="en-US" sz="2100" dirty="0"/>
              <a:t>Death of a recipient</a:t>
            </a:r>
          </a:p>
          <a:p>
            <a:pPr lvl="1"/>
            <a:r>
              <a:rPr lang="en-US" sz="2100" dirty="0"/>
              <a:t>Problem behaviors not addressed in plan</a:t>
            </a:r>
          </a:p>
          <a:p>
            <a:pPr lvl="1"/>
            <a:r>
              <a:rPr lang="en-US" sz="2100" dirty="0"/>
              <a:t>Inappropriate Sexual acts/behaviors</a:t>
            </a:r>
          </a:p>
          <a:p>
            <a:pPr lvl="1"/>
            <a:r>
              <a:rPr lang="en-US" sz="2100" dirty="0"/>
              <a:t>Medication errors/refusals</a:t>
            </a:r>
          </a:p>
          <a:p>
            <a:pPr lvl="1"/>
            <a:r>
              <a:rPr lang="en-US" sz="2100" dirty="0"/>
              <a:t>Significant property damage (in excess of $100)</a:t>
            </a:r>
          </a:p>
          <a:p>
            <a:pPr lvl="1"/>
            <a:r>
              <a:rPr lang="en-US" sz="2100" dirty="0"/>
              <a:t>Any room, person, or property search and/or seizure</a:t>
            </a:r>
          </a:p>
          <a:p>
            <a:pPr lvl="1"/>
            <a:r>
              <a:rPr lang="en-US" sz="2100" dirty="0"/>
              <a:t>Unauthorized leave of absence</a:t>
            </a:r>
          </a:p>
          <a:p>
            <a:pPr lvl="1"/>
            <a:r>
              <a:rPr lang="en-US" sz="2100" dirty="0"/>
              <a:t>Injury, whether accidental or intentional, that requires assistance from emergency medical personnel (i.e., calling 911), a visit to an emergency room, med center, or admission to a hospital</a:t>
            </a:r>
          </a:p>
          <a:p>
            <a:pPr lvl="1"/>
            <a:endParaRPr lang="en-US" dirty="0"/>
          </a:p>
          <a:p>
            <a:endParaRPr lang="en-US" dirty="0"/>
          </a:p>
        </p:txBody>
      </p:sp>
      <p:pic>
        <p:nvPicPr>
          <p:cNvPr id="4" name="Picture 3">
            <a:extLst>
              <a:ext uri="{FF2B5EF4-FFF2-40B4-BE49-F238E27FC236}">
                <a16:creationId xmlns:a16="http://schemas.microsoft.com/office/drawing/2014/main" id="{0CCA3019-1E0D-4D24-969F-FCC4C6253876}"/>
              </a:ext>
            </a:extLst>
          </p:cNvPr>
          <p:cNvPicPr>
            <a:picLocks noChangeAspect="1"/>
          </p:cNvPicPr>
          <p:nvPr/>
        </p:nvPicPr>
        <p:blipFill>
          <a:blip r:embed="rId2"/>
          <a:stretch>
            <a:fillRect/>
          </a:stretch>
        </p:blipFill>
        <p:spPr>
          <a:xfrm>
            <a:off x="8825832" y="2823583"/>
            <a:ext cx="2689197" cy="2501451"/>
          </a:xfrm>
          <a:prstGeom prst="rect">
            <a:avLst/>
          </a:prstGeom>
        </p:spPr>
      </p:pic>
    </p:spTree>
    <p:extLst>
      <p:ext uri="{BB962C8B-B14F-4D97-AF65-F5344CB8AC3E}">
        <p14:creationId xmlns:p14="http://schemas.microsoft.com/office/powerpoint/2010/main" val="40226503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07A420-1D30-4CB0-9D83-DD2592C9684B}"/>
              </a:ext>
            </a:extLst>
          </p:cNvPr>
          <p:cNvSpPr>
            <a:spLocks noGrp="1"/>
          </p:cNvSpPr>
          <p:nvPr>
            <p:ph type="title"/>
          </p:nvPr>
        </p:nvSpPr>
        <p:spPr/>
        <p:txBody>
          <a:bodyPr/>
          <a:lstStyle/>
          <a:p>
            <a:r>
              <a:rPr lang="en-US" dirty="0"/>
              <a:t>Incident reporting </a:t>
            </a:r>
            <a:r>
              <a:rPr lang="en-US" dirty="0" err="1"/>
              <a:t>cont</a:t>
            </a:r>
            <a:endParaRPr lang="en-US" dirty="0"/>
          </a:p>
        </p:txBody>
      </p:sp>
      <p:sp>
        <p:nvSpPr>
          <p:cNvPr id="3" name="Content Placeholder 2">
            <a:extLst>
              <a:ext uri="{FF2B5EF4-FFF2-40B4-BE49-F238E27FC236}">
                <a16:creationId xmlns:a16="http://schemas.microsoft.com/office/drawing/2014/main" id="{45615C0B-53BE-462B-ACAF-64942019BE0A}"/>
              </a:ext>
            </a:extLst>
          </p:cNvPr>
          <p:cNvSpPr>
            <a:spLocks noGrp="1"/>
          </p:cNvSpPr>
          <p:nvPr>
            <p:ph idx="1"/>
          </p:nvPr>
        </p:nvSpPr>
        <p:spPr>
          <a:xfrm>
            <a:off x="0" y="1900518"/>
            <a:ext cx="11506200" cy="4957482"/>
          </a:xfrm>
        </p:spPr>
        <p:txBody>
          <a:bodyPr>
            <a:normAutofit fontScale="70000" lnSpcReduction="20000"/>
          </a:bodyPr>
          <a:lstStyle/>
          <a:p>
            <a:r>
              <a:rPr lang="en-US" sz="2400" dirty="0"/>
              <a:t>Injury to a recipient or staff sustained during or as a result of physical management</a:t>
            </a:r>
          </a:p>
          <a:p>
            <a:r>
              <a:rPr lang="en-US" sz="2400" dirty="0"/>
              <a:t>Physical illness that requires assistance from emergency medical personnel (i.e., calling 911), a visit to an emergency room, med center, or admission to a hospital</a:t>
            </a:r>
          </a:p>
          <a:p>
            <a:r>
              <a:rPr lang="en-US" sz="2400" dirty="0"/>
              <a:t>Hospitalization due to a chronic illness or scheduled procedure</a:t>
            </a:r>
          </a:p>
          <a:p>
            <a:r>
              <a:rPr lang="en-US" sz="2400" dirty="0"/>
              <a:t>Contraction or suspected contraction of a communicable disease</a:t>
            </a:r>
          </a:p>
          <a:p>
            <a:r>
              <a:rPr lang="en-US" sz="2400" dirty="0"/>
              <a:t>Recipient death, whether anticipated or unanticipated</a:t>
            </a:r>
          </a:p>
          <a:p>
            <a:r>
              <a:rPr lang="en-US" sz="2400" dirty="0"/>
              <a:t>Adverse medication reactions or side-effects</a:t>
            </a:r>
          </a:p>
          <a:p>
            <a:r>
              <a:rPr lang="en-US" sz="2400" dirty="0"/>
              <a:t>Medication errors involving wrong medication, wrong dosage, double dosage, or missed dosage</a:t>
            </a:r>
          </a:p>
          <a:p>
            <a:r>
              <a:rPr lang="en-US" sz="2400" dirty="0"/>
              <a:t>Traffic accidents involving a recipient</a:t>
            </a:r>
          </a:p>
          <a:p>
            <a:r>
              <a:rPr lang="en-US" sz="2400" dirty="0"/>
              <a:t>Fire occurring in the treatment facility, with or without damage</a:t>
            </a:r>
          </a:p>
          <a:p>
            <a:r>
              <a:rPr lang="en-US" sz="2400" dirty="0"/>
              <a:t>Room or person search and property seizure</a:t>
            </a:r>
          </a:p>
          <a:p>
            <a:r>
              <a:rPr lang="en-US" sz="2400" dirty="0"/>
              <a:t>Recipient arrest</a:t>
            </a:r>
          </a:p>
          <a:p>
            <a:r>
              <a:rPr lang="en-US" sz="2400" dirty="0"/>
              <a:t>Apparent or suspected abuse or neglect of a recipient</a:t>
            </a:r>
          </a:p>
          <a:p>
            <a:r>
              <a:rPr lang="en-US" sz="2400" dirty="0"/>
              <a:t>Other apparent or suspected recipient rights violations</a:t>
            </a:r>
          </a:p>
          <a:p>
            <a:pPr marL="0" indent="0" algn="r">
              <a:buNone/>
            </a:pPr>
            <a:r>
              <a:rPr lang="en-US" sz="2400" dirty="0"/>
              <a:t>**When in doubt, fill it out!!!**</a:t>
            </a:r>
          </a:p>
          <a:p>
            <a:pPr marL="0" indent="0" algn="r">
              <a:buNone/>
            </a:pPr>
            <a:r>
              <a:rPr lang="en-US" sz="2400" dirty="0"/>
              <a:t>*</a:t>
            </a:r>
            <a:endParaRPr lang="en-US" dirty="0"/>
          </a:p>
        </p:txBody>
      </p:sp>
      <p:pic>
        <p:nvPicPr>
          <p:cNvPr id="4" name="Picture 3">
            <a:extLst>
              <a:ext uri="{FF2B5EF4-FFF2-40B4-BE49-F238E27FC236}">
                <a16:creationId xmlns:a16="http://schemas.microsoft.com/office/drawing/2014/main" id="{7F58127B-1439-41E4-854C-561FFDC87653}"/>
              </a:ext>
            </a:extLst>
          </p:cNvPr>
          <p:cNvPicPr>
            <a:picLocks noChangeAspect="1"/>
          </p:cNvPicPr>
          <p:nvPr/>
        </p:nvPicPr>
        <p:blipFill>
          <a:blip r:embed="rId2"/>
          <a:stretch>
            <a:fillRect/>
          </a:stretch>
        </p:blipFill>
        <p:spPr>
          <a:xfrm>
            <a:off x="9249430" y="4320988"/>
            <a:ext cx="2005758" cy="1615580"/>
          </a:xfrm>
          <a:prstGeom prst="rect">
            <a:avLst/>
          </a:prstGeom>
        </p:spPr>
      </p:pic>
    </p:spTree>
    <p:extLst>
      <p:ext uri="{BB962C8B-B14F-4D97-AF65-F5344CB8AC3E}">
        <p14:creationId xmlns:p14="http://schemas.microsoft.com/office/powerpoint/2010/main" val="25835446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6D279D-202D-4284-BC8D-BF99B7366AF4}"/>
              </a:ext>
            </a:extLst>
          </p:cNvPr>
          <p:cNvSpPr>
            <a:spLocks noGrp="1"/>
          </p:cNvSpPr>
          <p:nvPr>
            <p:ph type="title"/>
          </p:nvPr>
        </p:nvSpPr>
        <p:spPr>
          <a:xfrm>
            <a:off x="2895600" y="764373"/>
            <a:ext cx="8610600" cy="1293028"/>
          </a:xfrm>
        </p:spPr>
        <p:txBody>
          <a:bodyPr/>
          <a:lstStyle/>
          <a:p>
            <a:r>
              <a:rPr lang="en-US"/>
              <a:t>Incident reports cont.</a:t>
            </a:r>
            <a:endParaRPr lang="en-US" dirty="0"/>
          </a:p>
        </p:txBody>
      </p:sp>
      <p:sp>
        <p:nvSpPr>
          <p:cNvPr id="3" name="Content Placeholder 2">
            <a:extLst>
              <a:ext uri="{FF2B5EF4-FFF2-40B4-BE49-F238E27FC236}">
                <a16:creationId xmlns:a16="http://schemas.microsoft.com/office/drawing/2014/main" id="{2831840D-C9AE-4C5D-8EBD-C2F66FA44A5F}"/>
              </a:ext>
            </a:extLst>
          </p:cNvPr>
          <p:cNvSpPr>
            <a:spLocks noGrp="1"/>
          </p:cNvSpPr>
          <p:nvPr>
            <p:ph idx="1"/>
          </p:nvPr>
        </p:nvSpPr>
        <p:spPr>
          <a:xfrm>
            <a:off x="685800" y="2194560"/>
            <a:ext cx="10820400" cy="4024125"/>
          </a:xfrm>
        </p:spPr>
        <p:txBody>
          <a:bodyPr/>
          <a:lstStyle/>
          <a:p>
            <a:pPr marL="0" indent="0">
              <a:buNone/>
            </a:pPr>
            <a:r>
              <a:rPr lang="en-US" sz="2400" b="1"/>
              <a:t>What does NOT need to be reported?</a:t>
            </a:r>
          </a:p>
          <a:p>
            <a:r>
              <a:rPr lang="en-US" sz="2000"/>
              <a:t>Personal care refusals</a:t>
            </a:r>
          </a:p>
          <a:p>
            <a:r>
              <a:rPr lang="en-US" sz="2000"/>
              <a:t>Behavioral incidents that are also documented elsewhere due to an existing behavior plan</a:t>
            </a:r>
          </a:p>
          <a:p>
            <a:r>
              <a:rPr lang="en-US" sz="2000"/>
              <a:t>Staff injury or illness</a:t>
            </a:r>
          </a:p>
          <a:p>
            <a:r>
              <a:rPr lang="en-US" sz="2000"/>
              <a:t>Attempts to get other staff “in trouble”</a:t>
            </a:r>
          </a:p>
          <a:p>
            <a:r>
              <a:rPr lang="en-US" sz="2000"/>
              <a:t>Minor injuries or medical issues</a:t>
            </a:r>
          </a:p>
          <a:p>
            <a:endParaRPr lang="en-US" dirty="0"/>
          </a:p>
        </p:txBody>
      </p:sp>
      <p:pic>
        <p:nvPicPr>
          <p:cNvPr id="4" name="Picture 3">
            <a:extLst>
              <a:ext uri="{FF2B5EF4-FFF2-40B4-BE49-F238E27FC236}">
                <a16:creationId xmlns:a16="http://schemas.microsoft.com/office/drawing/2014/main" id="{88378680-B67F-4641-9092-84B4CDFE3DFF}"/>
              </a:ext>
            </a:extLst>
          </p:cNvPr>
          <p:cNvPicPr>
            <a:picLocks noChangeAspect="1"/>
          </p:cNvPicPr>
          <p:nvPr/>
        </p:nvPicPr>
        <p:blipFill>
          <a:blip r:embed="rId2"/>
          <a:stretch>
            <a:fillRect/>
          </a:stretch>
        </p:blipFill>
        <p:spPr>
          <a:xfrm>
            <a:off x="8594761" y="3664663"/>
            <a:ext cx="2857500" cy="2857500"/>
          </a:xfrm>
          <a:prstGeom prst="rect">
            <a:avLst/>
          </a:prstGeom>
        </p:spPr>
      </p:pic>
    </p:spTree>
    <p:extLst>
      <p:ext uri="{BB962C8B-B14F-4D97-AF65-F5344CB8AC3E}">
        <p14:creationId xmlns:p14="http://schemas.microsoft.com/office/powerpoint/2010/main" val="14852735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4ED78B-1CDB-46FB-AAEF-6A2B4AED6EFA}"/>
              </a:ext>
            </a:extLst>
          </p:cNvPr>
          <p:cNvSpPr>
            <a:spLocks noGrp="1"/>
          </p:cNvSpPr>
          <p:nvPr>
            <p:ph type="title"/>
          </p:nvPr>
        </p:nvSpPr>
        <p:spPr/>
        <p:txBody>
          <a:bodyPr/>
          <a:lstStyle/>
          <a:p>
            <a:r>
              <a:rPr lang="en-US" dirty="0"/>
              <a:t>INCIDENT REPORTS CONT.	</a:t>
            </a:r>
          </a:p>
        </p:txBody>
      </p:sp>
      <p:sp>
        <p:nvSpPr>
          <p:cNvPr id="3" name="Content Placeholder 2">
            <a:extLst>
              <a:ext uri="{FF2B5EF4-FFF2-40B4-BE49-F238E27FC236}">
                <a16:creationId xmlns:a16="http://schemas.microsoft.com/office/drawing/2014/main" id="{96551244-F1B1-4F25-9607-9D462949D223}"/>
              </a:ext>
            </a:extLst>
          </p:cNvPr>
          <p:cNvSpPr>
            <a:spLocks noGrp="1"/>
          </p:cNvSpPr>
          <p:nvPr>
            <p:ph idx="1"/>
          </p:nvPr>
        </p:nvSpPr>
        <p:spPr>
          <a:xfrm>
            <a:off x="179294" y="2057401"/>
            <a:ext cx="11326906" cy="4800599"/>
          </a:xfrm>
        </p:spPr>
        <p:txBody>
          <a:bodyPr>
            <a:normAutofit fontScale="92500" lnSpcReduction="10000"/>
          </a:bodyPr>
          <a:lstStyle/>
          <a:p>
            <a:r>
              <a:rPr lang="en-US" dirty="0"/>
              <a:t>Only use </a:t>
            </a:r>
            <a:r>
              <a:rPr lang="en-US" u="sng" dirty="0"/>
              <a:t>one recipient name </a:t>
            </a:r>
            <a:r>
              <a:rPr lang="en-US" dirty="0"/>
              <a:t>in each Incident Report. This means that if an incident involved more than one recipient, you have to create multiple incident reports. You are okay to use initials of the other recipients in each I.R. or “resident A, Peer 1”</a:t>
            </a:r>
          </a:p>
          <a:p>
            <a:r>
              <a:rPr lang="en-US" dirty="0"/>
              <a:t>Use full names, dates and times</a:t>
            </a:r>
          </a:p>
          <a:p>
            <a:r>
              <a:rPr lang="en-US" dirty="0"/>
              <a:t>Use your senses, be specific</a:t>
            </a:r>
          </a:p>
          <a:p>
            <a:r>
              <a:rPr lang="en-US" dirty="0"/>
              <a:t>Don’t use assumptions, stick to the facts, don’t fill in gaps with opinions</a:t>
            </a:r>
          </a:p>
          <a:p>
            <a:pPr marL="0" indent="0">
              <a:buNone/>
            </a:pPr>
            <a:r>
              <a:rPr lang="en-US" b="1" u="sng" dirty="0"/>
              <a:t>When</a:t>
            </a:r>
            <a:r>
              <a:rPr lang="en-US" b="1" dirty="0"/>
              <a:t> does it need to be reported?</a:t>
            </a:r>
            <a:r>
              <a:rPr lang="en-US" dirty="0"/>
              <a:t> </a:t>
            </a:r>
            <a:endParaRPr lang="en-US" b="1" dirty="0"/>
          </a:p>
          <a:p>
            <a:r>
              <a:rPr lang="en-US" dirty="0"/>
              <a:t>Incident reports should be written directly after the incident.  If you cannot write it directly after the incident, it must be completed before the end of your shift</a:t>
            </a:r>
          </a:p>
          <a:p>
            <a:r>
              <a:rPr lang="en-US" dirty="0"/>
              <a:t>Give the completed incident report to your supervisor</a:t>
            </a:r>
          </a:p>
          <a:p>
            <a:r>
              <a:rPr lang="en-US" dirty="0"/>
              <a:t>Incident Reports should be completed as soon as possible after the event occurs</a:t>
            </a:r>
          </a:p>
          <a:p>
            <a:r>
              <a:rPr lang="en-US" dirty="0"/>
              <a:t>All incident reports must be submitted for CMH review within 24 hours per contract language. </a:t>
            </a:r>
          </a:p>
          <a:p>
            <a:pPr lvl="1"/>
            <a:r>
              <a:rPr lang="en-US" sz="2200" dirty="0"/>
              <a:t>If there is an issue in getting the I.R. to the CMH, please call.</a:t>
            </a:r>
          </a:p>
          <a:p>
            <a:endParaRPr lang="en-US" dirty="0"/>
          </a:p>
        </p:txBody>
      </p:sp>
    </p:spTree>
    <p:extLst>
      <p:ext uri="{BB962C8B-B14F-4D97-AF65-F5344CB8AC3E}">
        <p14:creationId xmlns:p14="http://schemas.microsoft.com/office/powerpoint/2010/main" val="26380208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DDB9C6-A11B-46EE-9C87-6456615C42BD}"/>
              </a:ext>
            </a:extLst>
          </p:cNvPr>
          <p:cNvSpPr>
            <a:spLocks noGrp="1"/>
          </p:cNvSpPr>
          <p:nvPr>
            <p:ph type="title"/>
          </p:nvPr>
        </p:nvSpPr>
        <p:spPr/>
        <p:txBody>
          <a:bodyPr/>
          <a:lstStyle/>
          <a:p>
            <a:r>
              <a:rPr lang="en-US" dirty="0"/>
              <a:t>UNLIMITABLE RIGHTS</a:t>
            </a:r>
          </a:p>
        </p:txBody>
      </p:sp>
      <p:sp>
        <p:nvSpPr>
          <p:cNvPr id="3" name="Content Placeholder 2">
            <a:extLst>
              <a:ext uri="{FF2B5EF4-FFF2-40B4-BE49-F238E27FC236}">
                <a16:creationId xmlns:a16="http://schemas.microsoft.com/office/drawing/2014/main" id="{A798B993-31FB-451E-B5E3-2912EC5EC81B}"/>
              </a:ext>
            </a:extLst>
          </p:cNvPr>
          <p:cNvSpPr>
            <a:spLocks noGrp="1"/>
          </p:cNvSpPr>
          <p:nvPr>
            <p:ph idx="1"/>
          </p:nvPr>
        </p:nvSpPr>
        <p:spPr/>
        <p:txBody>
          <a:bodyPr>
            <a:normAutofit/>
          </a:bodyPr>
          <a:lstStyle/>
          <a:p>
            <a:r>
              <a:rPr lang="en-US" sz="3200" dirty="0"/>
              <a:t>Freedom from Abuse/Neglect</a:t>
            </a:r>
          </a:p>
          <a:p>
            <a:r>
              <a:rPr lang="en-US" sz="3200" dirty="0"/>
              <a:t>Treatment Suited to Condition</a:t>
            </a:r>
          </a:p>
          <a:p>
            <a:r>
              <a:rPr lang="en-US" sz="3200" dirty="0"/>
              <a:t>Dignity and Respect</a:t>
            </a:r>
          </a:p>
          <a:p>
            <a:r>
              <a:rPr lang="en-US" sz="3200" dirty="0"/>
              <a:t>Safe/Sanitary/Humane Environment</a:t>
            </a:r>
          </a:p>
          <a:p>
            <a:r>
              <a:rPr lang="en-US" sz="3200" dirty="0"/>
              <a:t>Person-Centered Process for IPOS</a:t>
            </a:r>
          </a:p>
          <a:p>
            <a:r>
              <a:rPr lang="en-US" sz="3200" dirty="0"/>
              <a:t>Contact with one’s attorney or others related to legal matters.</a:t>
            </a:r>
          </a:p>
        </p:txBody>
      </p:sp>
      <p:pic>
        <p:nvPicPr>
          <p:cNvPr id="4" name="Picture 3">
            <a:extLst>
              <a:ext uri="{FF2B5EF4-FFF2-40B4-BE49-F238E27FC236}">
                <a16:creationId xmlns:a16="http://schemas.microsoft.com/office/drawing/2014/main" id="{ACF5FAE6-4F11-416F-B851-17A1186AD42B}"/>
              </a:ext>
            </a:extLst>
          </p:cNvPr>
          <p:cNvPicPr>
            <a:picLocks noChangeAspect="1"/>
          </p:cNvPicPr>
          <p:nvPr/>
        </p:nvPicPr>
        <p:blipFill>
          <a:blip r:embed="rId2"/>
          <a:stretch>
            <a:fillRect/>
          </a:stretch>
        </p:blipFill>
        <p:spPr>
          <a:xfrm>
            <a:off x="8435084" y="2274208"/>
            <a:ext cx="2914329" cy="2595957"/>
          </a:xfrm>
          <a:prstGeom prst="rect">
            <a:avLst/>
          </a:prstGeom>
        </p:spPr>
      </p:pic>
    </p:spTree>
    <p:extLst>
      <p:ext uri="{BB962C8B-B14F-4D97-AF65-F5344CB8AC3E}">
        <p14:creationId xmlns:p14="http://schemas.microsoft.com/office/powerpoint/2010/main" val="1699426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5769AC-89A8-412C-9697-BA2E51748E2C}"/>
              </a:ext>
            </a:extLst>
          </p:cNvPr>
          <p:cNvSpPr>
            <a:spLocks noGrp="1"/>
          </p:cNvSpPr>
          <p:nvPr>
            <p:ph type="title"/>
          </p:nvPr>
        </p:nvSpPr>
        <p:spPr/>
        <p:txBody>
          <a:bodyPr/>
          <a:lstStyle/>
          <a:p>
            <a:r>
              <a:rPr lang="en-US" dirty="0"/>
              <a:t>limitations</a:t>
            </a:r>
          </a:p>
        </p:txBody>
      </p:sp>
      <p:sp>
        <p:nvSpPr>
          <p:cNvPr id="3" name="Content Placeholder 2">
            <a:extLst>
              <a:ext uri="{FF2B5EF4-FFF2-40B4-BE49-F238E27FC236}">
                <a16:creationId xmlns:a16="http://schemas.microsoft.com/office/drawing/2014/main" id="{835BA366-3B8F-439C-8CF4-606801EBE18C}"/>
              </a:ext>
            </a:extLst>
          </p:cNvPr>
          <p:cNvSpPr>
            <a:spLocks noGrp="1"/>
          </p:cNvSpPr>
          <p:nvPr>
            <p:ph idx="1"/>
          </p:nvPr>
        </p:nvSpPr>
        <p:spPr>
          <a:xfrm>
            <a:off x="437508" y="1910994"/>
            <a:ext cx="8858892" cy="4680683"/>
          </a:xfrm>
        </p:spPr>
        <p:txBody>
          <a:bodyPr>
            <a:noAutofit/>
          </a:bodyPr>
          <a:lstStyle/>
          <a:p>
            <a:r>
              <a:rPr lang="en-US" sz="2400" dirty="0"/>
              <a:t>Sometimes, limitations can be placed on an individuals rights.</a:t>
            </a:r>
          </a:p>
          <a:p>
            <a:r>
              <a:rPr lang="en-US" sz="2400" dirty="0"/>
              <a:t>These limitations are made on an individual basis and </a:t>
            </a:r>
            <a:r>
              <a:rPr lang="en-US" sz="2400" u="sng" dirty="0"/>
              <a:t>can ONLY BE DONE through the Person-Centered Process or through Behavior Treatment Committee</a:t>
            </a:r>
            <a:r>
              <a:rPr lang="en-US" sz="2400" dirty="0"/>
              <a:t>. In order to put a limitation in place, you MUST have:</a:t>
            </a:r>
          </a:p>
          <a:p>
            <a:pPr lvl="1"/>
            <a:r>
              <a:rPr lang="en-US" sz="2400" dirty="0"/>
              <a:t>Documentation, Justification, proof that lesser restrictive measures were unsuccessful.</a:t>
            </a:r>
          </a:p>
          <a:p>
            <a:pPr lvl="1"/>
            <a:r>
              <a:rPr lang="en-US" sz="2400" dirty="0"/>
              <a:t>Limitations must be approved by the Behavior Treatment Committee.</a:t>
            </a:r>
          </a:p>
          <a:p>
            <a:pPr lvl="1"/>
            <a:r>
              <a:rPr lang="en-US" sz="2400" dirty="0"/>
              <a:t>Limitations are ALWAYS least restrictive/intrusive, time-limited, and are measures to decrease/stop/eliminate the behavior. </a:t>
            </a:r>
          </a:p>
        </p:txBody>
      </p:sp>
      <p:pic>
        <p:nvPicPr>
          <p:cNvPr id="4" name="Picture 3">
            <a:extLst>
              <a:ext uri="{FF2B5EF4-FFF2-40B4-BE49-F238E27FC236}">
                <a16:creationId xmlns:a16="http://schemas.microsoft.com/office/drawing/2014/main" id="{DEA35424-84AD-4237-B7F2-BCBDA4061718}"/>
              </a:ext>
            </a:extLst>
          </p:cNvPr>
          <p:cNvPicPr>
            <a:picLocks noChangeAspect="1"/>
          </p:cNvPicPr>
          <p:nvPr/>
        </p:nvPicPr>
        <p:blipFill>
          <a:blip r:embed="rId2"/>
          <a:stretch>
            <a:fillRect/>
          </a:stretch>
        </p:blipFill>
        <p:spPr>
          <a:xfrm>
            <a:off x="9020175" y="3001017"/>
            <a:ext cx="2762250" cy="1657350"/>
          </a:xfrm>
          <a:prstGeom prst="rect">
            <a:avLst/>
          </a:prstGeom>
        </p:spPr>
      </p:pic>
    </p:spTree>
    <p:extLst>
      <p:ext uri="{BB962C8B-B14F-4D97-AF65-F5344CB8AC3E}">
        <p14:creationId xmlns:p14="http://schemas.microsoft.com/office/powerpoint/2010/main" val="8815502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B83285-85EA-4E36-AE0D-A37B80EEE0DD}"/>
              </a:ext>
            </a:extLst>
          </p:cNvPr>
          <p:cNvSpPr>
            <a:spLocks noGrp="1"/>
          </p:cNvSpPr>
          <p:nvPr>
            <p:ph type="title"/>
          </p:nvPr>
        </p:nvSpPr>
        <p:spPr/>
        <p:txBody>
          <a:bodyPr/>
          <a:lstStyle/>
          <a:p>
            <a:r>
              <a:rPr lang="en-US" dirty="0"/>
              <a:t>Other LIMITATIONS</a:t>
            </a:r>
          </a:p>
        </p:txBody>
      </p:sp>
      <p:sp>
        <p:nvSpPr>
          <p:cNvPr id="3" name="Content Placeholder 2">
            <a:extLst>
              <a:ext uri="{FF2B5EF4-FFF2-40B4-BE49-F238E27FC236}">
                <a16:creationId xmlns:a16="http://schemas.microsoft.com/office/drawing/2014/main" id="{380766C2-C3A8-467A-872C-4BCABD291A67}"/>
              </a:ext>
            </a:extLst>
          </p:cNvPr>
          <p:cNvSpPr>
            <a:spLocks noGrp="1"/>
          </p:cNvSpPr>
          <p:nvPr>
            <p:ph idx="1"/>
          </p:nvPr>
        </p:nvSpPr>
        <p:spPr>
          <a:xfrm>
            <a:off x="685800" y="1839074"/>
            <a:ext cx="10820400" cy="4654193"/>
          </a:xfrm>
        </p:spPr>
        <p:txBody>
          <a:bodyPr>
            <a:normAutofit/>
          </a:bodyPr>
          <a:lstStyle/>
          <a:p>
            <a:r>
              <a:rPr lang="en-US" sz="2400" dirty="0"/>
              <a:t>Communication by mail, phone, and/or visits</a:t>
            </a:r>
          </a:p>
          <a:p>
            <a:r>
              <a:rPr lang="en-US" sz="2400" dirty="0"/>
              <a:t>Access to personal property</a:t>
            </a:r>
          </a:p>
          <a:p>
            <a:r>
              <a:rPr lang="en-US" sz="2400" dirty="0"/>
              <a:t>Access to money</a:t>
            </a:r>
          </a:p>
          <a:p>
            <a:r>
              <a:rPr lang="en-US" sz="2400" dirty="0"/>
              <a:t>Freedom of movement</a:t>
            </a:r>
          </a:p>
          <a:p>
            <a:r>
              <a:rPr lang="en-US" sz="2400" dirty="0"/>
              <a:t>Confidentiality / privilege</a:t>
            </a:r>
          </a:p>
          <a:p>
            <a:r>
              <a:rPr lang="en-US" sz="2400" dirty="0"/>
              <a:t>Consent to treatment</a:t>
            </a:r>
          </a:p>
          <a:p>
            <a:endParaRPr lang="en-US" dirty="0"/>
          </a:p>
          <a:p>
            <a:r>
              <a:rPr lang="en-US" sz="2400" b="1" dirty="0"/>
              <a:t>REMEMBER!  A LIMITATION MUST BE IDENTIFIED IN IPOS/PCP.  IT ALSO MUST IDENTIFY MEASURES TO REDUCE OR ELIMINATE THE BEHAVIOR, TIME LIMITED.</a:t>
            </a:r>
          </a:p>
        </p:txBody>
      </p:sp>
    </p:spTree>
    <p:extLst>
      <p:ext uri="{BB962C8B-B14F-4D97-AF65-F5344CB8AC3E}">
        <p14:creationId xmlns:p14="http://schemas.microsoft.com/office/powerpoint/2010/main" val="20511171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hade val="98000"/>
                <a:satMod val="150000"/>
                <a:lumMod val="102000"/>
              </a:schemeClr>
            </a:gs>
            <a:gs pos="50000">
              <a:schemeClr val="bg1">
                <a:tint val="98000"/>
                <a:shade val="90000"/>
                <a:satMod val="130000"/>
                <a:lumMod val="103000"/>
              </a:schemeClr>
            </a:gs>
            <a:gs pos="100000">
              <a:schemeClr val="bg1">
                <a:shade val="63000"/>
                <a:satMod val="120000"/>
              </a:schemeClr>
            </a:gs>
          </a:gsLst>
          <a:lin ang="5400000" scaled="0"/>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770CA6A-B3B0-4826-A91F-B2B1F89220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3">
            <a:extLst>
              <a:ext uri="{FF2B5EF4-FFF2-40B4-BE49-F238E27FC236}">
                <a16:creationId xmlns:a16="http://schemas.microsoft.com/office/drawing/2014/main" id="{5004C0DB-58F4-4C42-8FF2-9AAB99D4B27C}"/>
              </a:ext>
            </a:extLst>
          </p:cNvPr>
          <p:cNvSpPr>
            <a:spLocks noGrp="1"/>
          </p:cNvSpPr>
          <p:nvPr>
            <p:ph type="ctrTitle"/>
          </p:nvPr>
        </p:nvSpPr>
        <p:spPr>
          <a:xfrm>
            <a:off x="4976028" y="965200"/>
            <a:ext cx="6170943" cy="4329641"/>
          </a:xfrm>
        </p:spPr>
        <p:txBody>
          <a:bodyPr anchor="ctr">
            <a:normAutofit/>
          </a:bodyPr>
          <a:lstStyle/>
          <a:p>
            <a:r>
              <a:rPr lang="en-US" sz="5400"/>
              <a:t>SO WHAT RIGHTS DO RECIPIENTS OF MENTAL HEALTH SERVICES HAVE?</a:t>
            </a:r>
          </a:p>
        </p:txBody>
      </p:sp>
      <p:cxnSp>
        <p:nvCxnSpPr>
          <p:cNvPr id="11" name="Straight Connector 10">
            <a:extLst>
              <a:ext uri="{FF2B5EF4-FFF2-40B4-BE49-F238E27FC236}">
                <a16:creationId xmlns:a16="http://schemas.microsoft.com/office/drawing/2014/main" id="{6FE641DB-A503-41DE-ACA6-36B41C6C2BE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5" y="1621260"/>
            <a:ext cx="0" cy="301752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pic>
        <p:nvPicPr>
          <p:cNvPr id="13" name="Picture 12">
            <a:extLst>
              <a:ext uri="{FF2B5EF4-FFF2-40B4-BE49-F238E27FC236}">
                <a16:creationId xmlns:a16="http://schemas.microsoft.com/office/drawing/2014/main" id="{0CE42A09-4F29-4DF7-BE2A-F91C882A27A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Tree>
    <p:extLst>
      <p:ext uri="{BB962C8B-B14F-4D97-AF65-F5344CB8AC3E}">
        <p14:creationId xmlns:p14="http://schemas.microsoft.com/office/powerpoint/2010/main" val="243028444"/>
      </p:ext>
    </p:extLst>
  </p:cSld>
  <p:clrMapOvr>
    <a:overrideClrMapping bg1="dk1" tx1="lt1" bg2="dk2" tx2="lt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1DE4D3E-80C7-48B7-B8E5-B1B5A62C97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6A75D21E-9FC7-4AA6-BB3F-36C512872136}"/>
              </a:ext>
            </a:extLst>
          </p:cNvPr>
          <p:cNvPicPr>
            <a:picLocks noChangeAspect="1"/>
          </p:cNvPicPr>
          <p:nvPr/>
        </p:nvPicPr>
        <p:blipFill rotWithShape="1">
          <a:blip r:embed="rId2">
            <a:alphaModFix amt="30000"/>
          </a:blip>
          <a:srcRect t="21225" r="-1" b="22524"/>
          <a:stretch/>
        </p:blipFill>
        <p:spPr>
          <a:xfrm>
            <a:off x="20" y="10"/>
            <a:ext cx="12191980" cy="6857990"/>
          </a:xfrm>
          <a:prstGeom prst="rect">
            <a:avLst/>
          </a:prstGeom>
        </p:spPr>
      </p:pic>
      <p:sp>
        <p:nvSpPr>
          <p:cNvPr id="4" name="Title 3">
            <a:extLst>
              <a:ext uri="{FF2B5EF4-FFF2-40B4-BE49-F238E27FC236}">
                <a16:creationId xmlns:a16="http://schemas.microsoft.com/office/drawing/2014/main" id="{4DE59B09-CC3F-40F4-A587-E0AEBD096D70}"/>
              </a:ext>
            </a:extLst>
          </p:cNvPr>
          <p:cNvSpPr>
            <a:spLocks noGrp="1"/>
          </p:cNvSpPr>
          <p:nvPr>
            <p:ph type="title"/>
          </p:nvPr>
        </p:nvSpPr>
        <p:spPr>
          <a:xfrm>
            <a:off x="2895600" y="764373"/>
            <a:ext cx="8610600" cy="1293028"/>
          </a:xfrm>
        </p:spPr>
        <p:txBody>
          <a:bodyPr>
            <a:normAutofit/>
          </a:bodyPr>
          <a:lstStyle/>
          <a:p>
            <a:pPr algn="ctr"/>
            <a:r>
              <a:rPr lang="en-US" dirty="0"/>
              <a:t>CIVIL RIGHTS</a:t>
            </a:r>
          </a:p>
        </p:txBody>
      </p:sp>
      <p:pic>
        <p:nvPicPr>
          <p:cNvPr id="12" name="Picture 11">
            <a:extLst>
              <a:ext uri="{FF2B5EF4-FFF2-40B4-BE49-F238E27FC236}">
                <a16:creationId xmlns:a16="http://schemas.microsoft.com/office/drawing/2014/main" id="{9798C1D7-B3E7-45FC-BC11-C49DA8C1F4F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5" name="Content Placeholder 4">
            <a:extLst>
              <a:ext uri="{FF2B5EF4-FFF2-40B4-BE49-F238E27FC236}">
                <a16:creationId xmlns:a16="http://schemas.microsoft.com/office/drawing/2014/main" id="{4334B505-A3FF-4DD0-A69B-21993D16F9E8}"/>
              </a:ext>
            </a:extLst>
          </p:cNvPr>
          <p:cNvSpPr>
            <a:spLocks noGrp="1"/>
          </p:cNvSpPr>
          <p:nvPr>
            <p:ph idx="1"/>
          </p:nvPr>
        </p:nvSpPr>
        <p:spPr>
          <a:xfrm>
            <a:off x="380144" y="2194560"/>
            <a:ext cx="11404314" cy="4380901"/>
          </a:xfrm>
        </p:spPr>
        <p:txBody>
          <a:bodyPr>
            <a:normAutofit/>
          </a:bodyPr>
          <a:lstStyle/>
          <a:p>
            <a:r>
              <a:rPr lang="en-US" sz="2400" dirty="0"/>
              <a:t>When someone is diagnosed with a Mental Illness or Intellectual Disability, it does NOT mean that they lose their rights. </a:t>
            </a:r>
          </a:p>
          <a:p>
            <a:r>
              <a:rPr lang="en-US" sz="2400" dirty="0"/>
              <a:t>A violation of Civil Rights is regarded as a violation of Recipient Rights</a:t>
            </a:r>
          </a:p>
          <a:p>
            <a:r>
              <a:rPr lang="en-US" sz="2400" dirty="0"/>
              <a:t>Guaranteed by the United States Constitution</a:t>
            </a:r>
          </a:p>
          <a:p>
            <a:pPr lvl="1"/>
            <a:r>
              <a:rPr lang="en-US" sz="2400" dirty="0"/>
              <a:t>Right to Vote </a:t>
            </a:r>
          </a:p>
          <a:p>
            <a:pPr lvl="1"/>
            <a:r>
              <a:rPr lang="en-US" sz="2400" dirty="0"/>
              <a:t>Right to practice their religion AND not have a religion prescribed for them.</a:t>
            </a:r>
          </a:p>
          <a:p>
            <a:pPr lvl="1"/>
            <a:r>
              <a:rPr lang="en-US" sz="2400" dirty="0"/>
              <a:t>Freedom of Speech</a:t>
            </a:r>
          </a:p>
          <a:p>
            <a:pPr lvl="1"/>
            <a:r>
              <a:rPr lang="en-US" sz="2400" dirty="0"/>
              <a:t>Freedom from Discrimination</a:t>
            </a:r>
          </a:p>
          <a:p>
            <a:pPr lvl="1"/>
            <a:r>
              <a:rPr lang="en-US" sz="2400" dirty="0"/>
              <a:t>Privacy/No illegal search or seizure</a:t>
            </a:r>
          </a:p>
          <a:p>
            <a:pPr lvl="1"/>
            <a:r>
              <a:rPr lang="en-US" sz="2400" dirty="0"/>
              <a:t>Presumed competent unless deemed otherwise by a court of law</a:t>
            </a:r>
          </a:p>
          <a:p>
            <a:pPr lvl="1"/>
            <a:endParaRPr lang="en-US" dirty="0"/>
          </a:p>
        </p:txBody>
      </p:sp>
    </p:spTree>
    <p:extLst>
      <p:ext uri="{BB962C8B-B14F-4D97-AF65-F5344CB8AC3E}">
        <p14:creationId xmlns:p14="http://schemas.microsoft.com/office/powerpoint/2010/main" val="19434942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D21D0E-C16A-4F5B-BF42-8E20F85780C5}"/>
              </a:ext>
            </a:extLst>
          </p:cNvPr>
          <p:cNvSpPr>
            <a:spLocks noGrp="1"/>
          </p:cNvSpPr>
          <p:nvPr>
            <p:ph type="title"/>
          </p:nvPr>
        </p:nvSpPr>
        <p:spPr/>
        <p:txBody>
          <a:bodyPr/>
          <a:lstStyle/>
          <a:p>
            <a:r>
              <a:rPr lang="en-US" dirty="0"/>
              <a:t>ABUSE AND NEGLECT</a:t>
            </a:r>
          </a:p>
        </p:txBody>
      </p:sp>
      <p:sp>
        <p:nvSpPr>
          <p:cNvPr id="3" name="Content Placeholder 2">
            <a:extLst>
              <a:ext uri="{FF2B5EF4-FFF2-40B4-BE49-F238E27FC236}">
                <a16:creationId xmlns:a16="http://schemas.microsoft.com/office/drawing/2014/main" id="{0E0A195B-3C1A-4A1D-B54A-7CC0D408AA3D}"/>
              </a:ext>
            </a:extLst>
          </p:cNvPr>
          <p:cNvSpPr>
            <a:spLocks noGrp="1"/>
          </p:cNvSpPr>
          <p:nvPr>
            <p:ph idx="1"/>
          </p:nvPr>
        </p:nvSpPr>
        <p:spPr>
          <a:xfrm>
            <a:off x="685800" y="2555913"/>
            <a:ext cx="10820400" cy="3662772"/>
          </a:xfrm>
        </p:spPr>
        <p:txBody>
          <a:bodyPr>
            <a:normAutofit lnSpcReduction="10000"/>
          </a:bodyPr>
          <a:lstStyle/>
          <a:p>
            <a:r>
              <a:rPr lang="en-US" sz="2800" dirty="0"/>
              <a:t>“A recipient of mental health services shall not be subjected to abuse or neglect.” MHC 330.1722 (1)</a:t>
            </a:r>
          </a:p>
          <a:p>
            <a:pPr marL="0" indent="0">
              <a:buNone/>
            </a:pPr>
            <a:endParaRPr lang="en-US" sz="2800" dirty="0"/>
          </a:p>
          <a:p>
            <a:r>
              <a:rPr lang="en-US" sz="2800" dirty="0"/>
              <a:t>Failure to report suspected Abuse or Neglect IS A RIGHTS VIOLATION!</a:t>
            </a:r>
          </a:p>
          <a:p>
            <a:endParaRPr lang="en-US" sz="2800" dirty="0"/>
          </a:p>
          <a:p>
            <a:r>
              <a:rPr lang="en-US" sz="2800" dirty="0"/>
              <a:t>Abuse and Neglect are broken down into three categories each- Classes I-III.</a:t>
            </a:r>
          </a:p>
          <a:p>
            <a:pPr marL="0" indent="0">
              <a:buNone/>
            </a:pPr>
            <a:endParaRPr lang="en-US" dirty="0"/>
          </a:p>
        </p:txBody>
      </p:sp>
    </p:spTree>
    <p:extLst>
      <p:ext uri="{BB962C8B-B14F-4D97-AF65-F5344CB8AC3E}">
        <p14:creationId xmlns:p14="http://schemas.microsoft.com/office/powerpoint/2010/main" val="6842426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B183AD-FB10-4EB5-8F92-35E66A654393}"/>
              </a:ext>
            </a:extLst>
          </p:cNvPr>
          <p:cNvSpPr>
            <a:spLocks noGrp="1"/>
          </p:cNvSpPr>
          <p:nvPr>
            <p:ph type="title"/>
          </p:nvPr>
        </p:nvSpPr>
        <p:spPr/>
        <p:txBody>
          <a:bodyPr/>
          <a:lstStyle/>
          <a:p>
            <a:r>
              <a:rPr lang="en-US" dirty="0"/>
              <a:t>ABUSE</a:t>
            </a:r>
          </a:p>
        </p:txBody>
      </p:sp>
      <p:sp>
        <p:nvSpPr>
          <p:cNvPr id="3" name="Content Placeholder 2">
            <a:extLst>
              <a:ext uri="{FF2B5EF4-FFF2-40B4-BE49-F238E27FC236}">
                <a16:creationId xmlns:a16="http://schemas.microsoft.com/office/drawing/2014/main" id="{A6A6ECDC-796C-4C5E-A850-2EE9A0330721}"/>
              </a:ext>
            </a:extLst>
          </p:cNvPr>
          <p:cNvSpPr>
            <a:spLocks noGrp="1"/>
          </p:cNvSpPr>
          <p:nvPr>
            <p:ph idx="1"/>
          </p:nvPr>
        </p:nvSpPr>
        <p:spPr>
          <a:xfrm>
            <a:off x="685800" y="1718632"/>
            <a:ext cx="10820400" cy="4638100"/>
          </a:xfrm>
        </p:spPr>
        <p:txBody>
          <a:bodyPr>
            <a:noAutofit/>
          </a:bodyPr>
          <a:lstStyle/>
          <a:p>
            <a:r>
              <a:rPr lang="en-US" sz="2800" b="1" u="sng" dirty="0"/>
              <a:t>Abuse </a:t>
            </a:r>
            <a:r>
              <a:rPr lang="en-US" sz="2800" dirty="0"/>
              <a:t> is defined as “a non-accidental act or provocation of another to act by an employee, volunteer, or agent of the provider…”</a:t>
            </a:r>
          </a:p>
          <a:p>
            <a:endParaRPr lang="en-US" sz="2800" dirty="0"/>
          </a:p>
          <a:p>
            <a:r>
              <a:rPr lang="en-US" sz="2800" dirty="0"/>
              <a:t>Doing something </a:t>
            </a:r>
            <a:r>
              <a:rPr lang="en-US" sz="2800" u="sng" dirty="0"/>
              <a:t>Intentional to Harm</a:t>
            </a:r>
            <a:r>
              <a:rPr lang="en-US" sz="2800" dirty="0"/>
              <a:t> a Recipient</a:t>
            </a:r>
          </a:p>
          <a:p>
            <a:pPr lvl="1"/>
            <a:r>
              <a:rPr lang="en-US" sz="2600" dirty="0"/>
              <a:t>Physical Harm</a:t>
            </a:r>
          </a:p>
          <a:p>
            <a:pPr lvl="1"/>
            <a:r>
              <a:rPr lang="en-US" sz="2600" dirty="0"/>
              <a:t>Sexual Harm</a:t>
            </a:r>
          </a:p>
          <a:p>
            <a:pPr lvl="1"/>
            <a:r>
              <a:rPr lang="en-US" sz="2600" dirty="0"/>
              <a:t>Emotional Harm</a:t>
            </a:r>
          </a:p>
          <a:p>
            <a:pPr lvl="1"/>
            <a:r>
              <a:rPr lang="en-US" sz="2600" dirty="0"/>
              <a:t>Verbal Abuse</a:t>
            </a:r>
          </a:p>
          <a:p>
            <a:pPr lvl="1"/>
            <a:r>
              <a:rPr lang="en-US" sz="2600" dirty="0"/>
              <a:t>Provoking someone else to harm</a:t>
            </a:r>
          </a:p>
        </p:txBody>
      </p:sp>
      <p:pic>
        <p:nvPicPr>
          <p:cNvPr id="4" name="Picture 3">
            <a:extLst>
              <a:ext uri="{FF2B5EF4-FFF2-40B4-BE49-F238E27FC236}">
                <a16:creationId xmlns:a16="http://schemas.microsoft.com/office/drawing/2014/main" id="{05E9A2DC-8459-48B6-B15F-F88DE4DE5EB6}"/>
              </a:ext>
            </a:extLst>
          </p:cNvPr>
          <p:cNvPicPr>
            <a:picLocks noChangeAspect="1"/>
          </p:cNvPicPr>
          <p:nvPr/>
        </p:nvPicPr>
        <p:blipFill>
          <a:blip r:embed="rId2"/>
          <a:stretch>
            <a:fillRect/>
          </a:stretch>
        </p:blipFill>
        <p:spPr>
          <a:xfrm>
            <a:off x="8167955" y="4037682"/>
            <a:ext cx="3569413" cy="2440849"/>
          </a:xfrm>
          <a:prstGeom prst="rect">
            <a:avLst/>
          </a:prstGeom>
        </p:spPr>
      </p:pic>
    </p:spTree>
    <p:extLst>
      <p:ext uri="{BB962C8B-B14F-4D97-AF65-F5344CB8AC3E}">
        <p14:creationId xmlns:p14="http://schemas.microsoft.com/office/powerpoint/2010/main" val="22813850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A6801A-CBEE-408F-84F1-07588B7C0AFD}"/>
              </a:ext>
            </a:extLst>
          </p:cNvPr>
          <p:cNvSpPr>
            <a:spLocks noGrp="1"/>
          </p:cNvSpPr>
          <p:nvPr>
            <p:ph type="title"/>
          </p:nvPr>
        </p:nvSpPr>
        <p:spPr>
          <a:xfrm>
            <a:off x="1426396" y="83709"/>
            <a:ext cx="8610600" cy="1293028"/>
          </a:xfrm>
        </p:spPr>
        <p:txBody>
          <a:bodyPr>
            <a:normAutofit/>
          </a:bodyPr>
          <a:lstStyle/>
          <a:p>
            <a:r>
              <a:rPr lang="en-US" dirty="0"/>
              <a:t>Abuse</a:t>
            </a:r>
          </a:p>
        </p:txBody>
      </p:sp>
      <p:graphicFrame>
        <p:nvGraphicFramePr>
          <p:cNvPr id="5" name="Content Placeholder 2">
            <a:extLst>
              <a:ext uri="{FF2B5EF4-FFF2-40B4-BE49-F238E27FC236}">
                <a16:creationId xmlns:a16="http://schemas.microsoft.com/office/drawing/2014/main" id="{837DAC16-CDC9-445A-84DE-CD8C19DC0C48}"/>
              </a:ext>
            </a:extLst>
          </p:cNvPr>
          <p:cNvGraphicFramePr>
            <a:graphicFrameLocks noGrp="1"/>
          </p:cNvGraphicFramePr>
          <p:nvPr>
            <p:ph idx="1"/>
            <p:extLst>
              <p:ext uri="{D42A27DB-BD31-4B8C-83A1-F6EECF244321}">
                <p14:modId xmlns:p14="http://schemas.microsoft.com/office/powerpoint/2010/main" val="1876293413"/>
              </p:ext>
            </p:extLst>
          </p:nvPr>
        </p:nvGraphicFramePr>
        <p:xfrm>
          <a:off x="685800" y="1376737"/>
          <a:ext cx="10820400" cy="5188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042073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2A1B42-FD26-4403-8DA8-EC21DF09829A}"/>
              </a:ext>
            </a:extLst>
          </p:cNvPr>
          <p:cNvSpPr>
            <a:spLocks noGrp="1"/>
          </p:cNvSpPr>
          <p:nvPr>
            <p:ph type="title"/>
          </p:nvPr>
        </p:nvSpPr>
        <p:spPr/>
        <p:txBody>
          <a:bodyPr/>
          <a:lstStyle/>
          <a:p>
            <a:r>
              <a:rPr lang="en-US" dirty="0"/>
              <a:t>EXAMPLES OF ABUSE</a:t>
            </a:r>
          </a:p>
        </p:txBody>
      </p:sp>
      <p:sp>
        <p:nvSpPr>
          <p:cNvPr id="3" name="Content Placeholder 2">
            <a:extLst>
              <a:ext uri="{FF2B5EF4-FFF2-40B4-BE49-F238E27FC236}">
                <a16:creationId xmlns:a16="http://schemas.microsoft.com/office/drawing/2014/main" id="{32B564BF-C412-4D5B-8ECA-49618D708B13}"/>
              </a:ext>
            </a:extLst>
          </p:cNvPr>
          <p:cNvSpPr>
            <a:spLocks noGrp="1"/>
          </p:cNvSpPr>
          <p:nvPr>
            <p:ph idx="1"/>
          </p:nvPr>
        </p:nvSpPr>
        <p:spPr/>
        <p:txBody>
          <a:bodyPr>
            <a:normAutofit/>
          </a:bodyPr>
          <a:lstStyle/>
          <a:p>
            <a:r>
              <a:rPr lang="en-US" sz="2600" dirty="0"/>
              <a:t>Paying a resident in a home to start a fist fight with another resident.</a:t>
            </a:r>
          </a:p>
          <a:p>
            <a:r>
              <a:rPr lang="en-US" sz="2600" dirty="0"/>
              <a:t>Asking a recipient for sexual favors in return for extra cigarettes.</a:t>
            </a:r>
          </a:p>
          <a:p>
            <a:r>
              <a:rPr lang="en-US" sz="2600" dirty="0"/>
              <a:t>A recipient throws a rock at a staff person’s car and the staff person “flips them off.”</a:t>
            </a:r>
          </a:p>
          <a:p>
            <a:r>
              <a:rPr lang="en-US" sz="2600" dirty="0"/>
              <a:t>A recipient spits in staff’s face and staff spits back.</a:t>
            </a:r>
          </a:p>
          <a:p>
            <a:r>
              <a:rPr lang="en-US" sz="2600" dirty="0"/>
              <a:t>Staff is having a sexual relationship with a recipient</a:t>
            </a:r>
          </a:p>
          <a:p>
            <a:r>
              <a:rPr lang="en-US" sz="2600" dirty="0"/>
              <a:t>Staff becomes upset and punches a recipient after the recipient calls them names.</a:t>
            </a:r>
          </a:p>
          <a:p>
            <a:endParaRPr lang="en-US" dirty="0"/>
          </a:p>
        </p:txBody>
      </p:sp>
    </p:spTree>
    <p:extLst>
      <p:ext uri="{BB962C8B-B14F-4D97-AF65-F5344CB8AC3E}">
        <p14:creationId xmlns:p14="http://schemas.microsoft.com/office/powerpoint/2010/main" val="23459875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CCC385-13C5-486A-842B-BF975E9F7B49}"/>
              </a:ext>
            </a:extLst>
          </p:cNvPr>
          <p:cNvSpPr>
            <a:spLocks noGrp="1"/>
          </p:cNvSpPr>
          <p:nvPr>
            <p:ph type="title"/>
          </p:nvPr>
        </p:nvSpPr>
        <p:spPr/>
        <p:txBody>
          <a:bodyPr/>
          <a:lstStyle/>
          <a:p>
            <a:pPr algn="ctr"/>
            <a:r>
              <a:rPr lang="en-US" dirty="0"/>
              <a:t>NEGLECT</a:t>
            </a:r>
          </a:p>
        </p:txBody>
      </p:sp>
      <p:sp>
        <p:nvSpPr>
          <p:cNvPr id="3" name="Content Placeholder 2">
            <a:extLst>
              <a:ext uri="{FF2B5EF4-FFF2-40B4-BE49-F238E27FC236}">
                <a16:creationId xmlns:a16="http://schemas.microsoft.com/office/drawing/2014/main" id="{0DCAFE9C-2420-46F1-9AF8-96E7AE08421D}"/>
              </a:ext>
            </a:extLst>
          </p:cNvPr>
          <p:cNvSpPr>
            <a:spLocks noGrp="1"/>
          </p:cNvSpPr>
          <p:nvPr>
            <p:ph idx="1"/>
          </p:nvPr>
        </p:nvSpPr>
        <p:spPr>
          <a:xfrm>
            <a:off x="136164" y="2406468"/>
            <a:ext cx="8206452" cy="3896726"/>
          </a:xfrm>
        </p:spPr>
        <p:txBody>
          <a:bodyPr>
            <a:noAutofit/>
          </a:bodyPr>
          <a:lstStyle/>
          <a:p>
            <a:r>
              <a:rPr lang="en-US" sz="2700" dirty="0"/>
              <a:t>Neglect is defined as “acts of commission or omission that result from a non-compliance with a standard of care…” </a:t>
            </a:r>
          </a:p>
          <a:p>
            <a:pPr lvl="1"/>
            <a:r>
              <a:rPr lang="en-US" sz="2700" dirty="0"/>
              <a:t>Basically doing something you are not supposed to do or not doing something you are supposed to do that is required by policy, procedure, law, etc. </a:t>
            </a:r>
          </a:p>
          <a:p>
            <a:r>
              <a:rPr lang="en-US" sz="2700" dirty="0"/>
              <a:t>Failure to Report suspected Abuse or Neglect falls under Neglect.</a:t>
            </a:r>
          </a:p>
        </p:txBody>
      </p:sp>
      <p:pic>
        <p:nvPicPr>
          <p:cNvPr id="4" name="Picture 3">
            <a:extLst>
              <a:ext uri="{FF2B5EF4-FFF2-40B4-BE49-F238E27FC236}">
                <a16:creationId xmlns:a16="http://schemas.microsoft.com/office/drawing/2014/main" id="{7226942B-7F4E-46E3-A980-F595A3D97720}"/>
              </a:ext>
            </a:extLst>
          </p:cNvPr>
          <p:cNvPicPr>
            <a:picLocks noChangeAspect="1"/>
          </p:cNvPicPr>
          <p:nvPr/>
        </p:nvPicPr>
        <p:blipFill>
          <a:blip r:embed="rId2"/>
          <a:stretch>
            <a:fillRect/>
          </a:stretch>
        </p:blipFill>
        <p:spPr>
          <a:xfrm>
            <a:off x="8435083" y="2449529"/>
            <a:ext cx="3853665" cy="3853665"/>
          </a:xfrm>
          <a:prstGeom prst="rect">
            <a:avLst/>
          </a:prstGeom>
        </p:spPr>
      </p:pic>
    </p:spTree>
    <p:extLst>
      <p:ext uri="{BB962C8B-B14F-4D97-AF65-F5344CB8AC3E}">
        <p14:creationId xmlns:p14="http://schemas.microsoft.com/office/powerpoint/2010/main" val="23802744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31F51F-41E6-4454-AD05-BE6886F68832}"/>
              </a:ext>
            </a:extLst>
          </p:cNvPr>
          <p:cNvSpPr>
            <a:spLocks noGrp="1"/>
          </p:cNvSpPr>
          <p:nvPr>
            <p:ph type="title"/>
          </p:nvPr>
        </p:nvSpPr>
        <p:spPr>
          <a:xfrm>
            <a:off x="2895600" y="764373"/>
            <a:ext cx="8610600" cy="1293028"/>
          </a:xfrm>
        </p:spPr>
        <p:txBody>
          <a:bodyPr>
            <a:normAutofit/>
          </a:bodyPr>
          <a:lstStyle/>
          <a:p>
            <a:r>
              <a:rPr lang="en-US" dirty="0"/>
              <a:t>Neglect </a:t>
            </a:r>
          </a:p>
        </p:txBody>
      </p:sp>
      <p:graphicFrame>
        <p:nvGraphicFramePr>
          <p:cNvPr id="5" name="Content Placeholder 2">
            <a:extLst>
              <a:ext uri="{FF2B5EF4-FFF2-40B4-BE49-F238E27FC236}">
                <a16:creationId xmlns:a16="http://schemas.microsoft.com/office/drawing/2014/main" id="{4315CD98-3B2B-405B-A97A-EE28E691FB2B}"/>
              </a:ext>
            </a:extLst>
          </p:cNvPr>
          <p:cNvGraphicFramePr>
            <a:graphicFrameLocks noGrp="1"/>
          </p:cNvGraphicFramePr>
          <p:nvPr>
            <p:ph idx="1"/>
            <p:extLst>
              <p:ext uri="{D42A27DB-BD31-4B8C-83A1-F6EECF244321}">
                <p14:modId xmlns:p14="http://schemas.microsoft.com/office/powerpoint/2010/main" val="2333771014"/>
              </p:ext>
            </p:extLst>
          </p:nvPr>
        </p:nvGraphicFramePr>
        <p:xfrm>
          <a:off x="685800" y="1756880"/>
          <a:ext cx="11047288" cy="43367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523953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CFA0E4-A347-49D8-A4F7-A83FFF65A0EB}"/>
              </a:ext>
            </a:extLst>
          </p:cNvPr>
          <p:cNvSpPr>
            <a:spLocks noGrp="1"/>
          </p:cNvSpPr>
          <p:nvPr>
            <p:ph type="title"/>
          </p:nvPr>
        </p:nvSpPr>
        <p:spPr>
          <a:xfrm>
            <a:off x="2895600" y="764373"/>
            <a:ext cx="8610600" cy="1293028"/>
          </a:xfrm>
        </p:spPr>
        <p:txBody>
          <a:bodyPr>
            <a:normAutofit/>
          </a:bodyPr>
          <a:lstStyle/>
          <a:p>
            <a:r>
              <a:rPr lang="en-US" dirty="0"/>
              <a:t>Neglect</a:t>
            </a:r>
          </a:p>
        </p:txBody>
      </p:sp>
      <p:pic>
        <p:nvPicPr>
          <p:cNvPr id="4" name="Picture 3">
            <a:extLst>
              <a:ext uri="{FF2B5EF4-FFF2-40B4-BE49-F238E27FC236}">
                <a16:creationId xmlns:a16="http://schemas.microsoft.com/office/drawing/2014/main" id="{BD57601D-FD31-4066-AE23-FB0AF51EF622}"/>
              </a:ext>
            </a:extLst>
          </p:cNvPr>
          <p:cNvPicPr>
            <a:picLocks noChangeAspect="1"/>
          </p:cNvPicPr>
          <p:nvPr/>
        </p:nvPicPr>
        <p:blipFill rotWithShape="1">
          <a:blip r:embed="rId2"/>
          <a:srcRect t="4532" b="6712"/>
          <a:stretch/>
        </p:blipFill>
        <p:spPr>
          <a:xfrm>
            <a:off x="685800" y="2501159"/>
            <a:ext cx="4521200" cy="3410926"/>
          </a:xfrm>
          <a:prstGeom prst="rect">
            <a:avLst/>
          </a:prstGeom>
        </p:spPr>
      </p:pic>
      <p:sp>
        <p:nvSpPr>
          <p:cNvPr id="3" name="Content Placeholder 2">
            <a:extLst>
              <a:ext uri="{FF2B5EF4-FFF2-40B4-BE49-F238E27FC236}">
                <a16:creationId xmlns:a16="http://schemas.microsoft.com/office/drawing/2014/main" id="{FF2DA97B-DEFF-41E0-BBDB-AED18C443D9A}"/>
              </a:ext>
            </a:extLst>
          </p:cNvPr>
          <p:cNvSpPr>
            <a:spLocks noGrp="1"/>
          </p:cNvSpPr>
          <p:nvPr>
            <p:ph idx="1"/>
          </p:nvPr>
        </p:nvSpPr>
        <p:spPr>
          <a:xfrm>
            <a:off x="5586859" y="2029148"/>
            <a:ext cx="6177052" cy="4553937"/>
          </a:xfrm>
        </p:spPr>
        <p:txBody>
          <a:bodyPr>
            <a:normAutofit/>
          </a:bodyPr>
          <a:lstStyle/>
          <a:p>
            <a:pPr marL="0" indent="0">
              <a:buNone/>
            </a:pPr>
            <a:r>
              <a:rPr lang="en-US" sz="2800" dirty="0"/>
              <a:t>Not doing something that should have been done required by:</a:t>
            </a:r>
          </a:p>
          <a:p>
            <a:r>
              <a:rPr lang="en-US" sz="2800" dirty="0"/>
              <a:t>Federal/State Law or Administrative Rule</a:t>
            </a:r>
          </a:p>
          <a:p>
            <a:r>
              <a:rPr lang="en-US" sz="2800" dirty="0"/>
              <a:t>Policy / Procedure</a:t>
            </a:r>
          </a:p>
          <a:p>
            <a:r>
              <a:rPr lang="en-US" sz="2800" dirty="0"/>
              <a:t>House Rules</a:t>
            </a:r>
          </a:p>
          <a:p>
            <a:r>
              <a:rPr lang="en-US" sz="2800" dirty="0"/>
              <a:t>Written Staff Directive</a:t>
            </a:r>
          </a:p>
          <a:p>
            <a:r>
              <a:rPr lang="en-US" sz="2800" dirty="0"/>
              <a:t>Person-Centered Plan</a:t>
            </a:r>
          </a:p>
        </p:txBody>
      </p:sp>
    </p:spTree>
    <p:extLst>
      <p:ext uri="{BB962C8B-B14F-4D97-AF65-F5344CB8AC3E}">
        <p14:creationId xmlns:p14="http://schemas.microsoft.com/office/powerpoint/2010/main" val="4543358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504076-8800-41DF-9F03-7E7EF9820889}"/>
              </a:ext>
            </a:extLst>
          </p:cNvPr>
          <p:cNvSpPr>
            <a:spLocks noGrp="1"/>
          </p:cNvSpPr>
          <p:nvPr>
            <p:ph type="title"/>
          </p:nvPr>
        </p:nvSpPr>
        <p:spPr/>
        <p:txBody>
          <a:bodyPr/>
          <a:lstStyle/>
          <a:p>
            <a:r>
              <a:rPr lang="en-US" dirty="0"/>
              <a:t>EXAMPLES OF NEGLECT</a:t>
            </a:r>
          </a:p>
        </p:txBody>
      </p:sp>
      <p:sp>
        <p:nvSpPr>
          <p:cNvPr id="3" name="Content Placeholder 2">
            <a:extLst>
              <a:ext uri="{FF2B5EF4-FFF2-40B4-BE49-F238E27FC236}">
                <a16:creationId xmlns:a16="http://schemas.microsoft.com/office/drawing/2014/main" id="{5071A857-C820-463B-A0B2-CFC01EE968F1}"/>
              </a:ext>
            </a:extLst>
          </p:cNvPr>
          <p:cNvSpPr>
            <a:spLocks noGrp="1"/>
          </p:cNvSpPr>
          <p:nvPr>
            <p:ph idx="1"/>
          </p:nvPr>
        </p:nvSpPr>
        <p:spPr>
          <a:xfrm>
            <a:off x="685800" y="1905918"/>
            <a:ext cx="10820400" cy="4649118"/>
          </a:xfrm>
        </p:spPr>
        <p:txBody>
          <a:bodyPr>
            <a:normAutofit/>
          </a:bodyPr>
          <a:lstStyle/>
          <a:p>
            <a:r>
              <a:rPr lang="en-US" sz="2400" dirty="0"/>
              <a:t>A recipient complains of chest pain and staff tells them “it’s just your anxiety, go back to bed.” The recipient is found dead the next morning- cause of death is a heart attack.</a:t>
            </a:r>
          </a:p>
          <a:p>
            <a:r>
              <a:rPr lang="en-US" sz="2400" dirty="0"/>
              <a:t>A staff leaves a recipient in the car alone while they run into the store. This is against policy. The recipient gets out of the car, trips and breaks their arm.</a:t>
            </a:r>
          </a:p>
          <a:p>
            <a:r>
              <a:rPr lang="en-US" sz="2400" dirty="0"/>
              <a:t>A recipient has a doctors order for position changes every two hours. Staff are too busy during the shift to do this. </a:t>
            </a:r>
          </a:p>
          <a:p>
            <a:r>
              <a:rPr lang="en-US" sz="2400" dirty="0"/>
              <a:t>Staff witnesses another staff push a recipient down but doesn’t report it because “I didn’t want to cause problems- I will have to work with that staff.” </a:t>
            </a:r>
          </a:p>
        </p:txBody>
      </p:sp>
    </p:spTree>
    <p:extLst>
      <p:ext uri="{BB962C8B-B14F-4D97-AF65-F5344CB8AC3E}">
        <p14:creationId xmlns:p14="http://schemas.microsoft.com/office/powerpoint/2010/main" val="20782580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618083-9FD2-4CAC-9B0E-41F4188B2668}"/>
              </a:ext>
            </a:extLst>
          </p:cNvPr>
          <p:cNvSpPr>
            <a:spLocks noGrp="1"/>
          </p:cNvSpPr>
          <p:nvPr>
            <p:ph type="title"/>
          </p:nvPr>
        </p:nvSpPr>
        <p:spPr/>
        <p:txBody>
          <a:bodyPr/>
          <a:lstStyle/>
          <a:p>
            <a:r>
              <a:rPr lang="en-US" dirty="0"/>
              <a:t>CONFIDENTIALITY</a:t>
            </a:r>
          </a:p>
        </p:txBody>
      </p:sp>
      <p:sp>
        <p:nvSpPr>
          <p:cNvPr id="3" name="Content Placeholder 2">
            <a:extLst>
              <a:ext uri="{FF2B5EF4-FFF2-40B4-BE49-F238E27FC236}">
                <a16:creationId xmlns:a16="http://schemas.microsoft.com/office/drawing/2014/main" id="{2B8DE2B7-0945-4144-909B-A65BF3AC3D4B}"/>
              </a:ext>
            </a:extLst>
          </p:cNvPr>
          <p:cNvSpPr>
            <a:spLocks noGrp="1"/>
          </p:cNvSpPr>
          <p:nvPr>
            <p:ph idx="1"/>
          </p:nvPr>
        </p:nvSpPr>
        <p:spPr/>
        <p:txBody>
          <a:bodyPr>
            <a:normAutofit/>
          </a:bodyPr>
          <a:lstStyle/>
          <a:p>
            <a:r>
              <a:rPr lang="en-US" sz="2800" dirty="0"/>
              <a:t>“Information in the record of the recipient, and other information acquired in the course of providing mental health services to a recipient, shall be kept confidential and is not open to public inspection.” MHC 330.1748(1)</a:t>
            </a:r>
          </a:p>
          <a:p>
            <a:r>
              <a:rPr lang="en-US" sz="2800" dirty="0"/>
              <a:t>Recipients have the right to review their record. If the parent of a minor or the guardian is requesting records, they can be reviewed for detriment. </a:t>
            </a:r>
          </a:p>
          <a:p>
            <a:r>
              <a:rPr lang="en-US" sz="2800" dirty="0"/>
              <a:t>Within the agency/provider network</a:t>
            </a:r>
          </a:p>
          <a:p>
            <a:pPr lvl="1"/>
            <a:r>
              <a:rPr lang="en-US" sz="2800" dirty="0"/>
              <a:t>Need to know</a:t>
            </a:r>
          </a:p>
        </p:txBody>
      </p:sp>
      <p:pic>
        <p:nvPicPr>
          <p:cNvPr id="4" name="Picture 3">
            <a:extLst>
              <a:ext uri="{FF2B5EF4-FFF2-40B4-BE49-F238E27FC236}">
                <a16:creationId xmlns:a16="http://schemas.microsoft.com/office/drawing/2014/main" id="{A8937C81-5DB3-4C9E-BC39-F5367B1BA39A}"/>
              </a:ext>
            </a:extLst>
          </p:cNvPr>
          <p:cNvPicPr>
            <a:picLocks noChangeAspect="1"/>
          </p:cNvPicPr>
          <p:nvPr/>
        </p:nvPicPr>
        <p:blipFill>
          <a:blip r:embed="rId2"/>
          <a:stretch>
            <a:fillRect/>
          </a:stretch>
        </p:blipFill>
        <p:spPr>
          <a:xfrm>
            <a:off x="9265150" y="4911046"/>
            <a:ext cx="2124128" cy="1649323"/>
          </a:xfrm>
          <a:prstGeom prst="rect">
            <a:avLst/>
          </a:prstGeom>
        </p:spPr>
      </p:pic>
    </p:spTree>
    <p:extLst>
      <p:ext uri="{BB962C8B-B14F-4D97-AF65-F5344CB8AC3E}">
        <p14:creationId xmlns:p14="http://schemas.microsoft.com/office/powerpoint/2010/main" val="250476182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B1DFF5-48F5-416F-935D-A14B709FB55A}"/>
              </a:ext>
            </a:extLst>
          </p:cNvPr>
          <p:cNvSpPr>
            <a:spLocks noGrp="1"/>
          </p:cNvSpPr>
          <p:nvPr>
            <p:ph type="title"/>
          </p:nvPr>
        </p:nvSpPr>
        <p:spPr/>
        <p:txBody>
          <a:bodyPr/>
          <a:lstStyle/>
          <a:p>
            <a:r>
              <a:rPr lang="en-US" dirty="0"/>
              <a:t>CONFIDENTIALITY </a:t>
            </a:r>
          </a:p>
        </p:txBody>
      </p:sp>
      <p:sp>
        <p:nvSpPr>
          <p:cNvPr id="3" name="Content Placeholder 2">
            <a:extLst>
              <a:ext uri="{FF2B5EF4-FFF2-40B4-BE49-F238E27FC236}">
                <a16:creationId xmlns:a16="http://schemas.microsoft.com/office/drawing/2014/main" id="{79E2D679-974C-469D-9C52-B299DA0BBC82}"/>
              </a:ext>
            </a:extLst>
          </p:cNvPr>
          <p:cNvSpPr>
            <a:spLocks noGrp="1"/>
          </p:cNvSpPr>
          <p:nvPr>
            <p:ph idx="1"/>
          </p:nvPr>
        </p:nvSpPr>
        <p:spPr/>
        <p:txBody>
          <a:bodyPr>
            <a:normAutofit/>
          </a:bodyPr>
          <a:lstStyle/>
          <a:p>
            <a:r>
              <a:rPr lang="en-US" sz="2800" dirty="0"/>
              <a:t>Mandatory Disclosure</a:t>
            </a:r>
          </a:p>
          <a:p>
            <a:pPr lvl="1"/>
            <a:r>
              <a:rPr lang="en-US" sz="2800" dirty="0"/>
              <a:t>Subpoena</a:t>
            </a:r>
          </a:p>
          <a:p>
            <a:pPr lvl="1"/>
            <a:r>
              <a:rPr lang="en-US" sz="2800" dirty="0"/>
              <a:t>Michigan Protection and Advocacy</a:t>
            </a:r>
          </a:p>
          <a:p>
            <a:pPr marL="457200" lvl="1" indent="0">
              <a:buNone/>
            </a:pPr>
            <a:endParaRPr lang="en-US" sz="2800" dirty="0"/>
          </a:p>
          <a:p>
            <a:r>
              <a:rPr lang="en-US" sz="2800" dirty="0"/>
              <a:t>Discretionary Disclosure</a:t>
            </a:r>
          </a:p>
          <a:p>
            <a:pPr lvl="1"/>
            <a:r>
              <a:rPr lang="en-US" sz="2800" dirty="0"/>
              <a:t>Risk of harm to self or others.</a:t>
            </a:r>
          </a:p>
          <a:p>
            <a:pPr lvl="1"/>
            <a:r>
              <a:rPr lang="en-US" sz="2800" dirty="0"/>
              <a:t>As necessary for treatment, coordination of care, or payment of mental health services.</a:t>
            </a:r>
          </a:p>
        </p:txBody>
      </p:sp>
      <p:pic>
        <p:nvPicPr>
          <p:cNvPr id="4" name="Picture 3">
            <a:extLst>
              <a:ext uri="{FF2B5EF4-FFF2-40B4-BE49-F238E27FC236}">
                <a16:creationId xmlns:a16="http://schemas.microsoft.com/office/drawing/2014/main" id="{D01BFCBC-EB99-43D8-9E61-4ACD9350C5A3}"/>
              </a:ext>
            </a:extLst>
          </p:cNvPr>
          <p:cNvPicPr>
            <a:picLocks noChangeAspect="1"/>
          </p:cNvPicPr>
          <p:nvPr/>
        </p:nvPicPr>
        <p:blipFill>
          <a:blip r:embed="rId2"/>
          <a:stretch>
            <a:fillRect/>
          </a:stretch>
        </p:blipFill>
        <p:spPr>
          <a:xfrm>
            <a:off x="8935842" y="2339722"/>
            <a:ext cx="2457450" cy="1866900"/>
          </a:xfrm>
          <a:prstGeom prst="rect">
            <a:avLst/>
          </a:prstGeom>
        </p:spPr>
      </p:pic>
    </p:spTree>
    <p:extLst>
      <p:ext uri="{BB962C8B-B14F-4D97-AF65-F5344CB8AC3E}">
        <p14:creationId xmlns:p14="http://schemas.microsoft.com/office/powerpoint/2010/main" val="18670932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867ED-2143-40DA-91E0-97957613B80F}"/>
              </a:ext>
            </a:extLst>
          </p:cNvPr>
          <p:cNvSpPr>
            <a:spLocks noGrp="1"/>
          </p:cNvSpPr>
          <p:nvPr>
            <p:ph type="title"/>
          </p:nvPr>
        </p:nvSpPr>
        <p:spPr/>
        <p:txBody>
          <a:bodyPr/>
          <a:lstStyle/>
          <a:p>
            <a:r>
              <a:rPr lang="en-US" dirty="0"/>
              <a:t>confidentiality</a:t>
            </a:r>
          </a:p>
        </p:txBody>
      </p:sp>
      <p:sp>
        <p:nvSpPr>
          <p:cNvPr id="3" name="Content Placeholder 2">
            <a:extLst>
              <a:ext uri="{FF2B5EF4-FFF2-40B4-BE49-F238E27FC236}">
                <a16:creationId xmlns:a16="http://schemas.microsoft.com/office/drawing/2014/main" id="{9C79A479-2B77-440A-AF7E-BC9554B53373}"/>
              </a:ext>
            </a:extLst>
          </p:cNvPr>
          <p:cNvSpPr>
            <a:spLocks noGrp="1"/>
          </p:cNvSpPr>
          <p:nvPr>
            <p:ph idx="1"/>
          </p:nvPr>
        </p:nvSpPr>
        <p:spPr/>
        <p:txBody>
          <a:bodyPr>
            <a:normAutofit/>
          </a:bodyPr>
          <a:lstStyle/>
          <a:p>
            <a:r>
              <a:rPr lang="en-US" sz="2600" dirty="0"/>
              <a:t>Recipient have the right to enter a statement into their record if they do not agree with something- this is called Correction of Record. </a:t>
            </a:r>
          </a:p>
          <a:p>
            <a:r>
              <a:rPr lang="en-US" sz="2600" dirty="0"/>
              <a:t>Law enforcement does not have the right to get information without a release or warrant. </a:t>
            </a:r>
          </a:p>
          <a:p>
            <a:r>
              <a:rPr lang="en-US" sz="2600" dirty="0"/>
              <a:t>Michigan Protection and Advocacy Services (MPAS) can access record if they have a complaint  on behalf of a recipient or have probable cause to believe that the recipient has been subjected to abuse/neglect.</a:t>
            </a:r>
          </a:p>
        </p:txBody>
      </p:sp>
    </p:spTree>
    <p:extLst>
      <p:ext uri="{BB962C8B-B14F-4D97-AF65-F5344CB8AC3E}">
        <p14:creationId xmlns:p14="http://schemas.microsoft.com/office/powerpoint/2010/main" val="292379029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6491CE-FAC6-47D9-A67D-9AEAD60F1021}"/>
              </a:ext>
            </a:extLst>
          </p:cNvPr>
          <p:cNvSpPr>
            <a:spLocks noGrp="1"/>
          </p:cNvSpPr>
          <p:nvPr>
            <p:ph type="title"/>
          </p:nvPr>
        </p:nvSpPr>
        <p:spPr/>
        <p:txBody>
          <a:bodyPr/>
          <a:lstStyle/>
          <a:p>
            <a:r>
              <a:rPr lang="en-US" dirty="0"/>
              <a:t>CONFIDENTIALITY EXAMPLES</a:t>
            </a:r>
          </a:p>
        </p:txBody>
      </p:sp>
      <p:sp>
        <p:nvSpPr>
          <p:cNvPr id="3" name="Content Placeholder 2">
            <a:extLst>
              <a:ext uri="{FF2B5EF4-FFF2-40B4-BE49-F238E27FC236}">
                <a16:creationId xmlns:a16="http://schemas.microsoft.com/office/drawing/2014/main" id="{00EA47BB-C26A-4AC3-83D8-6095CEE73CD8}"/>
              </a:ext>
            </a:extLst>
          </p:cNvPr>
          <p:cNvSpPr>
            <a:spLocks noGrp="1"/>
          </p:cNvSpPr>
          <p:nvPr>
            <p:ph idx="1"/>
          </p:nvPr>
        </p:nvSpPr>
        <p:spPr/>
        <p:txBody>
          <a:bodyPr>
            <a:normAutofit/>
          </a:bodyPr>
          <a:lstStyle/>
          <a:p>
            <a:r>
              <a:rPr lang="en-US" sz="2800" dirty="0"/>
              <a:t>Posting a picture of you and a recipient on social media with the caption “Fun day while working with Jane.”</a:t>
            </a:r>
          </a:p>
          <a:p>
            <a:r>
              <a:rPr lang="en-US" sz="2800" dirty="0"/>
              <a:t>Going home and telling your family that you saw your neighbor come out of a colleagues office at work.</a:t>
            </a:r>
          </a:p>
          <a:p>
            <a:r>
              <a:rPr lang="en-US" sz="2800" dirty="0"/>
              <a:t>Providing information about a recipient to law enforcement just because they are asking for it and they are the police.</a:t>
            </a:r>
          </a:p>
          <a:p>
            <a:r>
              <a:rPr lang="en-US" sz="2800" dirty="0"/>
              <a:t>Releasing information to a family member with whom an adult recipient lives without a release.</a:t>
            </a:r>
          </a:p>
          <a:p>
            <a:endParaRPr lang="en-US" dirty="0"/>
          </a:p>
          <a:p>
            <a:pPr marL="0" indent="0">
              <a:buNone/>
            </a:pPr>
            <a:endParaRPr lang="en-US" dirty="0"/>
          </a:p>
        </p:txBody>
      </p:sp>
    </p:spTree>
    <p:extLst>
      <p:ext uri="{BB962C8B-B14F-4D97-AF65-F5344CB8AC3E}">
        <p14:creationId xmlns:p14="http://schemas.microsoft.com/office/powerpoint/2010/main" val="105389656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7A2D629-5761-451D-9919-01574D91A1F6}"/>
              </a:ext>
            </a:extLst>
          </p:cNvPr>
          <p:cNvSpPr>
            <a:spLocks noGrp="1"/>
          </p:cNvSpPr>
          <p:nvPr>
            <p:ph type="title"/>
          </p:nvPr>
        </p:nvSpPr>
        <p:spPr>
          <a:xfrm>
            <a:off x="2895600" y="764373"/>
            <a:ext cx="8610600" cy="1293028"/>
          </a:xfrm>
        </p:spPr>
        <p:txBody>
          <a:bodyPr>
            <a:normAutofit/>
          </a:bodyPr>
          <a:lstStyle/>
          <a:p>
            <a:r>
              <a:rPr lang="en-US" dirty="0"/>
              <a:t>DIGNITY AND RESPECT</a:t>
            </a:r>
          </a:p>
        </p:txBody>
      </p:sp>
      <p:sp>
        <p:nvSpPr>
          <p:cNvPr id="5" name="Content Placeholder 4">
            <a:extLst>
              <a:ext uri="{FF2B5EF4-FFF2-40B4-BE49-F238E27FC236}">
                <a16:creationId xmlns:a16="http://schemas.microsoft.com/office/drawing/2014/main" id="{5B970FE8-3981-43E7-A6B2-3342CF08BCEE}"/>
              </a:ext>
            </a:extLst>
          </p:cNvPr>
          <p:cNvSpPr>
            <a:spLocks noGrp="1"/>
          </p:cNvSpPr>
          <p:nvPr>
            <p:ph idx="1"/>
          </p:nvPr>
        </p:nvSpPr>
        <p:spPr>
          <a:xfrm>
            <a:off x="123289" y="1781967"/>
            <a:ext cx="7191909" cy="4461912"/>
          </a:xfrm>
        </p:spPr>
        <p:txBody>
          <a:bodyPr>
            <a:noAutofit/>
          </a:bodyPr>
          <a:lstStyle/>
          <a:p>
            <a:r>
              <a:rPr lang="en-US" dirty="0"/>
              <a:t>“A recipient has the right to be treated with dignity and respect.” MHC 330.1708(4)</a:t>
            </a:r>
          </a:p>
          <a:p>
            <a:r>
              <a:rPr lang="en-US" b="1" u="sng" dirty="0"/>
              <a:t>Dignity</a:t>
            </a:r>
            <a:r>
              <a:rPr lang="en-US" dirty="0"/>
              <a:t>:  to be treated with esteem, honor, politeness; to be addressed in a manner that is not patronizing, condescending or demeaning; to be treated as an equal; to be treated the way any individual would like to be treated. </a:t>
            </a:r>
          </a:p>
          <a:p>
            <a:r>
              <a:rPr lang="en-US" b="1" u="sng" dirty="0"/>
              <a:t>Respect</a:t>
            </a:r>
            <a:r>
              <a:rPr lang="en-US" dirty="0"/>
              <a:t>:  to show deferential regard for; to be treated with esteem, concern, consideration or appreciation; to protect the individual’s privacy; to be sensitive to cultural differences; to allow an individual to make choices. </a:t>
            </a:r>
          </a:p>
          <a:p>
            <a:r>
              <a:rPr lang="en-US" dirty="0"/>
              <a:t>Includes family members of recipients.</a:t>
            </a:r>
          </a:p>
        </p:txBody>
      </p:sp>
      <p:pic>
        <p:nvPicPr>
          <p:cNvPr id="2" name="Picture 1">
            <a:extLst>
              <a:ext uri="{FF2B5EF4-FFF2-40B4-BE49-F238E27FC236}">
                <a16:creationId xmlns:a16="http://schemas.microsoft.com/office/drawing/2014/main" id="{02BAE295-C566-4B3B-AE8C-8BC647F13A0F}"/>
              </a:ext>
            </a:extLst>
          </p:cNvPr>
          <p:cNvPicPr>
            <a:picLocks noChangeAspect="1"/>
          </p:cNvPicPr>
          <p:nvPr/>
        </p:nvPicPr>
        <p:blipFill rotWithShape="1">
          <a:blip r:embed="rId2"/>
          <a:srcRect t="6982" r="2" b="8927"/>
          <a:stretch/>
        </p:blipFill>
        <p:spPr>
          <a:xfrm>
            <a:off x="9296400" y="1956628"/>
            <a:ext cx="2589943" cy="1953929"/>
          </a:xfrm>
          <a:prstGeom prst="rect">
            <a:avLst/>
          </a:prstGeom>
        </p:spPr>
      </p:pic>
      <p:pic>
        <p:nvPicPr>
          <p:cNvPr id="3" name="Picture 2">
            <a:extLst>
              <a:ext uri="{FF2B5EF4-FFF2-40B4-BE49-F238E27FC236}">
                <a16:creationId xmlns:a16="http://schemas.microsoft.com/office/drawing/2014/main" id="{6D13719C-CB3A-43D9-A745-0F4E3FB366F6}"/>
              </a:ext>
            </a:extLst>
          </p:cNvPr>
          <p:cNvPicPr>
            <a:picLocks noChangeAspect="1"/>
          </p:cNvPicPr>
          <p:nvPr/>
        </p:nvPicPr>
        <p:blipFill>
          <a:blip r:embed="rId3"/>
          <a:stretch>
            <a:fillRect/>
          </a:stretch>
        </p:blipFill>
        <p:spPr>
          <a:xfrm>
            <a:off x="7469311" y="4165706"/>
            <a:ext cx="3060454" cy="2252834"/>
          </a:xfrm>
          <a:prstGeom prst="rect">
            <a:avLst/>
          </a:prstGeom>
        </p:spPr>
      </p:pic>
    </p:spTree>
    <p:extLst>
      <p:ext uri="{BB962C8B-B14F-4D97-AF65-F5344CB8AC3E}">
        <p14:creationId xmlns:p14="http://schemas.microsoft.com/office/powerpoint/2010/main" val="273348337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001085-6F6B-444B-9083-9C11C44CF56B}"/>
              </a:ext>
            </a:extLst>
          </p:cNvPr>
          <p:cNvSpPr>
            <a:spLocks noGrp="1"/>
          </p:cNvSpPr>
          <p:nvPr>
            <p:ph type="title"/>
          </p:nvPr>
        </p:nvSpPr>
        <p:spPr>
          <a:xfrm>
            <a:off x="3101083" y="291762"/>
            <a:ext cx="8610600" cy="1293028"/>
          </a:xfrm>
        </p:spPr>
        <p:txBody>
          <a:bodyPr/>
          <a:lstStyle/>
          <a:p>
            <a:r>
              <a:rPr lang="en-US" dirty="0"/>
              <a:t>DIGNITY AND RESPECT</a:t>
            </a:r>
          </a:p>
        </p:txBody>
      </p:sp>
      <p:sp>
        <p:nvSpPr>
          <p:cNvPr id="3" name="Content Placeholder 2">
            <a:extLst>
              <a:ext uri="{FF2B5EF4-FFF2-40B4-BE49-F238E27FC236}">
                <a16:creationId xmlns:a16="http://schemas.microsoft.com/office/drawing/2014/main" id="{F8F8B8A2-CA6B-4AA5-8A5E-D4B22AF7E074}"/>
              </a:ext>
            </a:extLst>
          </p:cNvPr>
          <p:cNvSpPr>
            <a:spLocks noGrp="1"/>
          </p:cNvSpPr>
          <p:nvPr>
            <p:ph idx="1"/>
          </p:nvPr>
        </p:nvSpPr>
        <p:spPr>
          <a:xfrm>
            <a:off x="154111" y="1849348"/>
            <a:ext cx="11825555" cy="4869950"/>
          </a:xfrm>
        </p:spPr>
        <p:txBody>
          <a:bodyPr>
            <a:noAutofit/>
          </a:bodyPr>
          <a:lstStyle/>
          <a:p>
            <a:r>
              <a:rPr lang="en-US" sz="2000" dirty="0"/>
              <a:t>Call the person by their preferred name- no pet names, nicknames.</a:t>
            </a:r>
          </a:p>
          <a:p>
            <a:r>
              <a:rPr lang="en-US" sz="2000" dirty="0"/>
              <a:t>Encourage a person to make choices instead of assuming what they want/need.</a:t>
            </a:r>
          </a:p>
          <a:p>
            <a:r>
              <a:rPr lang="en-US" sz="2000" dirty="0"/>
              <a:t>Take someone’s opinion seriously; Include them in conversations about themselves; Allow them to try new things or to try to do something independently.</a:t>
            </a:r>
          </a:p>
          <a:p>
            <a:r>
              <a:rPr lang="en-US" sz="2000" dirty="0"/>
              <a:t>Knock on closed doors</a:t>
            </a:r>
          </a:p>
          <a:p>
            <a:r>
              <a:rPr lang="en-US" sz="2000" dirty="0"/>
              <a:t>Use positive language</a:t>
            </a:r>
          </a:p>
          <a:p>
            <a:r>
              <a:rPr lang="en-US" sz="2000" dirty="0"/>
              <a:t>Avoid using inappropriate language</a:t>
            </a:r>
          </a:p>
          <a:p>
            <a:r>
              <a:rPr lang="en-US" sz="2000" dirty="0"/>
              <a:t>Be aware of what you say around recipients.</a:t>
            </a:r>
          </a:p>
          <a:p>
            <a:r>
              <a:rPr lang="en-US" sz="2000" dirty="0"/>
              <a:t>Using expletives in front of recipients is a least a work policy violation</a:t>
            </a:r>
          </a:p>
          <a:p>
            <a:r>
              <a:rPr lang="en-US" sz="2000" dirty="0"/>
              <a:t>Treatment with dignity and respect shall be further clarified by the recipient or family member, and considered in light of the specific incident, treatment goals, safety concerns, laws and standards, and what a reasonable person would expect under similar circumstances.</a:t>
            </a:r>
          </a:p>
        </p:txBody>
      </p:sp>
      <p:pic>
        <p:nvPicPr>
          <p:cNvPr id="4" name="Picture 3">
            <a:extLst>
              <a:ext uri="{FF2B5EF4-FFF2-40B4-BE49-F238E27FC236}">
                <a16:creationId xmlns:a16="http://schemas.microsoft.com/office/drawing/2014/main" id="{02153E86-00D4-4399-93FD-F6522B915175}"/>
              </a:ext>
            </a:extLst>
          </p:cNvPr>
          <p:cNvPicPr>
            <a:picLocks noChangeAspect="1"/>
          </p:cNvPicPr>
          <p:nvPr/>
        </p:nvPicPr>
        <p:blipFill>
          <a:blip r:embed="rId2"/>
          <a:stretch>
            <a:fillRect/>
          </a:stretch>
        </p:blipFill>
        <p:spPr>
          <a:xfrm>
            <a:off x="8095501" y="3446980"/>
            <a:ext cx="3295650" cy="1390650"/>
          </a:xfrm>
          <a:prstGeom prst="rect">
            <a:avLst/>
          </a:prstGeom>
        </p:spPr>
      </p:pic>
    </p:spTree>
    <p:extLst>
      <p:ext uri="{BB962C8B-B14F-4D97-AF65-F5344CB8AC3E}">
        <p14:creationId xmlns:p14="http://schemas.microsoft.com/office/powerpoint/2010/main" val="280700352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425A65-CE4A-412E-94CD-A8C9DCD9A603}"/>
              </a:ext>
            </a:extLst>
          </p:cNvPr>
          <p:cNvSpPr>
            <a:spLocks noGrp="1"/>
          </p:cNvSpPr>
          <p:nvPr>
            <p:ph type="title"/>
          </p:nvPr>
        </p:nvSpPr>
        <p:spPr/>
        <p:txBody>
          <a:bodyPr/>
          <a:lstStyle/>
          <a:p>
            <a:r>
              <a:rPr lang="en-US" dirty="0"/>
              <a:t>Family dignity and respect</a:t>
            </a:r>
          </a:p>
        </p:txBody>
      </p:sp>
      <p:sp>
        <p:nvSpPr>
          <p:cNvPr id="3" name="Content Placeholder 2">
            <a:extLst>
              <a:ext uri="{FF2B5EF4-FFF2-40B4-BE49-F238E27FC236}">
                <a16:creationId xmlns:a16="http://schemas.microsoft.com/office/drawing/2014/main" id="{0768228C-6CDB-4B53-82E4-AACD5A9B4A3A}"/>
              </a:ext>
            </a:extLst>
          </p:cNvPr>
          <p:cNvSpPr>
            <a:spLocks noGrp="1"/>
          </p:cNvSpPr>
          <p:nvPr>
            <p:ph idx="1"/>
          </p:nvPr>
        </p:nvSpPr>
        <p:spPr>
          <a:xfrm>
            <a:off x="192187" y="1927952"/>
            <a:ext cx="8355912" cy="4290733"/>
          </a:xfrm>
        </p:spPr>
        <p:txBody>
          <a:bodyPr>
            <a:noAutofit/>
          </a:bodyPr>
          <a:lstStyle/>
          <a:p>
            <a:r>
              <a:rPr lang="en-US" dirty="0"/>
              <a:t>Family members of recipients must also be treated with dignity and respect. </a:t>
            </a:r>
          </a:p>
          <a:p>
            <a:r>
              <a:rPr lang="en-US" dirty="0"/>
              <a:t>They have the right to request and receive educational information pertaining to disorders, medications, medication side effects, support groups, etc.  Remember to be careful of confidentiality!!</a:t>
            </a:r>
          </a:p>
          <a:p>
            <a:r>
              <a:rPr lang="en-US" dirty="0"/>
              <a:t>They have the right to provide us with information regarding a recipient, even without a release– we can gather information without a release, we just cannot give information. </a:t>
            </a:r>
          </a:p>
          <a:p>
            <a:pPr lvl="1"/>
            <a:r>
              <a:rPr lang="en-US" sz="2200" dirty="0"/>
              <a:t>“I will take this information but cannot confirm or deny that we are currently working with this recipient.” </a:t>
            </a:r>
          </a:p>
        </p:txBody>
      </p:sp>
      <p:pic>
        <p:nvPicPr>
          <p:cNvPr id="4" name="Picture 3">
            <a:extLst>
              <a:ext uri="{FF2B5EF4-FFF2-40B4-BE49-F238E27FC236}">
                <a16:creationId xmlns:a16="http://schemas.microsoft.com/office/drawing/2014/main" id="{F7D606FC-E064-4FC4-BD21-2F2FAA10E06B}"/>
              </a:ext>
            </a:extLst>
          </p:cNvPr>
          <p:cNvPicPr>
            <a:picLocks noChangeAspect="1"/>
          </p:cNvPicPr>
          <p:nvPr/>
        </p:nvPicPr>
        <p:blipFill>
          <a:blip r:embed="rId2"/>
          <a:stretch>
            <a:fillRect/>
          </a:stretch>
        </p:blipFill>
        <p:spPr>
          <a:xfrm>
            <a:off x="8548099" y="3634863"/>
            <a:ext cx="3451715" cy="3058750"/>
          </a:xfrm>
          <a:prstGeom prst="rect">
            <a:avLst/>
          </a:prstGeom>
        </p:spPr>
      </p:pic>
    </p:spTree>
    <p:extLst>
      <p:ext uri="{BB962C8B-B14F-4D97-AF65-F5344CB8AC3E}">
        <p14:creationId xmlns:p14="http://schemas.microsoft.com/office/powerpoint/2010/main" val="197088041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296F03-45E0-4EEC-A125-C4A431F5832B}"/>
              </a:ext>
            </a:extLst>
          </p:cNvPr>
          <p:cNvSpPr>
            <a:spLocks noGrp="1"/>
          </p:cNvSpPr>
          <p:nvPr>
            <p:ph type="title"/>
          </p:nvPr>
        </p:nvSpPr>
        <p:spPr>
          <a:xfrm>
            <a:off x="2895600" y="764373"/>
            <a:ext cx="8610600" cy="1293028"/>
          </a:xfrm>
        </p:spPr>
        <p:txBody>
          <a:bodyPr>
            <a:normAutofit/>
          </a:bodyPr>
          <a:lstStyle/>
          <a:p>
            <a:r>
              <a:rPr lang="en-US" dirty="0"/>
              <a:t>DIGNITY AND RESPECT EXAMPLES</a:t>
            </a:r>
          </a:p>
        </p:txBody>
      </p:sp>
      <p:pic>
        <p:nvPicPr>
          <p:cNvPr id="4" name="Picture 3">
            <a:extLst>
              <a:ext uri="{FF2B5EF4-FFF2-40B4-BE49-F238E27FC236}">
                <a16:creationId xmlns:a16="http://schemas.microsoft.com/office/drawing/2014/main" id="{729EDA5A-43EB-493F-906E-A72C1AA8E9E6}"/>
              </a:ext>
            </a:extLst>
          </p:cNvPr>
          <p:cNvPicPr>
            <a:picLocks noChangeAspect="1"/>
          </p:cNvPicPr>
          <p:nvPr/>
        </p:nvPicPr>
        <p:blipFill rotWithShape="1">
          <a:blip r:embed="rId2"/>
          <a:srcRect l="18141" r="15586" b="2"/>
          <a:stretch/>
        </p:blipFill>
        <p:spPr>
          <a:xfrm>
            <a:off x="236306" y="2162048"/>
            <a:ext cx="4970694" cy="3750037"/>
          </a:xfrm>
          <a:prstGeom prst="rect">
            <a:avLst/>
          </a:prstGeom>
        </p:spPr>
      </p:pic>
      <p:sp>
        <p:nvSpPr>
          <p:cNvPr id="3" name="Content Placeholder 2">
            <a:extLst>
              <a:ext uri="{FF2B5EF4-FFF2-40B4-BE49-F238E27FC236}">
                <a16:creationId xmlns:a16="http://schemas.microsoft.com/office/drawing/2014/main" id="{91844A9D-8DC5-47B1-AB33-5C2565B3CAD7}"/>
              </a:ext>
            </a:extLst>
          </p:cNvPr>
          <p:cNvSpPr>
            <a:spLocks noGrp="1"/>
          </p:cNvSpPr>
          <p:nvPr>
            <p:ph idx="1"/>
          </p:nvPr>
        </p:nvSpPr>
        <p:spPr>
          <a:xfrm>
            <a:off x="5424755" y="2194560"/>
            <a:ext cx="6530939" cy="4329530"/>
          </a:xfrm>
        </p:spPr>
        <p:txBody>
          <a:bodyPr>
            <a:normAutofit/>
          </a:bodyPr>
          <a:lstStyle/>
          <a:p>
            <a:r>
              <a:rPr lang="en-US" sz="2000" dirty="0"/>
              <a:t>Continuing to call someone “sweetie” when they have already told you that they do not like you calling them that.</a:t>
            </a:r>
          </a:p>
          <a:p>
            <a:r>
              <a:rPr lang="en-US" sz="2000" dirty="0"/>
              <a:t>A parent yells at you about their child’s services so you yell and scream back at  them.</a:t>
            </a:r>
          </a:p>
          <a:p>
            <a:r>
              <a:rPr lang="en-US" sz="2000" dirty="0"/>
              <a:t>A recipient voices fears and concerns about an upcoming medical procedure to you and you laugh at them and tell them they are being ridiculous. </a:t>
            </a:r>
          </a:p>
          <a:p>
            <a:r>
              <a:rPr lang="en-US" sz="2000" dirty="0"/>
              <a:t>A recipient is in their bedroom with the door closed and you just barge right in without knocking. </a:t>
            </a:r>
          </a:p>
          <a:p>
            <a:r>
              <a:rPr lang="en-US" sz="2000" dirty="0"/>
              <a:t>Yelling at a recipient to “hurry up.” </a:t>
            </a:r>
          </a:p>
        </p:txBody>
      </p:sp>
    </p:spTree>
    <p:extLst>
      <p:ext uri="{BB962C8B-B14F-4D97-AF65-F5344CB8AC3E}">
        <p14:creationId xmlns:p14="http://schemas.microsoft.com/office/powerpoint/2010/main" val="120794810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ounded Rectangle 14">
            <a:extLst>
              <a:ext uri="{FF2B5EF4-FFF2-40B4-BE49-F238E27FC236}">
                <a16:creationId xmlns:a16="http://schemas.microsoft.com/office/drawing/2014/main" id="{12CC1C37-8BC7-4374-8300-E73C369150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oundRect">
            <a:avLst>
              <a:gd name="adj" fmla="val 0"/>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CC82757-F96F-41CB-B2B8-49689F436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chemeClr val="tx1"/>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FA37F53D-999D-4551-B3F8-064DBF31556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1975"/>
          <a:stretch/>
        </p:blipFill>
        <p:spPr>
          <a:xfrm>
            <a:off x="0" y="0"/>
            <a:ext cx="4636008" cy="1441450"/>
          </a:xfrm>
          <a:prstGeom prst="rect">
            <a:avLst/>
          </a:prstGeom>
        </p:spPr>
      </p:pic>
      <p:pic>
        <p:nvPicPr>
          <p:cNvPr id="16" name="Picture 15">
            <a:extLst>
              <a:ext uri="{FF2B5EF4-FFF2-40B4-BE49-F238E27FC236}">
                <a16:creationId xmlns:a16="http://schemas.microsoft.com/office/drawing/2014/main" id="{A9C99389-A1E4-4A6F-BF8E-9013FF0491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sp>
        <p:nvSpPr>
          <p:cNvPr id="2" name="Title 1">
            <a:extLst>
              <a:ext uri="{FF2B5EF4-FFF2-40B4-BE49-F238E27FC236}">
                <a16:creationId xmlns:a16="http://schemas.microsoft.com/office/drawing/2014/main" id="{CB5F482C-3967-4A6E-8011-5B7C34031503}"/>
              </a:ext>
            </a:extLst>
          </p:cNvPr>
          <p:cNvSpPr>
            <a:spLocks noGrp="1"/>
          </p:cNvSpPr>
          <p:nvPr>
            <p:ph type="title"/>
          </p:nvPr>
        </p:nvSpPr>
        <p:spPr>
          <a:xfrm>
            <a:off x="685800" y="1066163"/>
            <a:ext cx="3306744" cy="5148371"/>
          </a:xfrm>
        </p:spPr>
        <p:txBody>
          <a:bodyPr>
            <a:normAutofit/>
          </a:bodyPr>
          <a:lstStyle/>
          <a:p>
            <a:r>
              <a:rPr lang="en-US">
                <a:solidFill>
                  <a:schemeClr val="bg1"/>
                </a:solidFill>
              </a:rPr>
              <a:t>Freedom of movement</a:t>
            </a:r>
          </a:p>
        </p:txBody>
      </p:sp>
      <p:graphicFrame>
        <p:nvGraphicFramePr>
          <p:cNvPr id="5" name="Content Placeholder 2">
            <a:extLst>
              <a:ext uri="{FF2B5EF4-FFF2-40B4-BE49-F238E27FC236}">
                <a16:creationId xmlns:a16="http://schemas.microsoft.com/office/drawing/2014/main" id="{B47C2EFC-E3A9-4CFF-8EDB-0F9A2E244C75}"/>
              </a:ext>
            </a:extLst>
          </p:cNvPr>
          <p:cNvGraphicFramePr>
            <a:graphicFrameLocks noGrp="1"/>
          </p:cNvGraphicFramePr>
          <p:nvPr>
            <p:ph idx="1"/>
            <p:extLst>
              <p:ext uri="{D42A27DB-BD31-4B8C-83A1-F6EECF244321}">
                <p14:modId xmlns:p14="http://schemas.microsoft.com/office/powerpoint/2010/main" val="849788740"/>
              </p:ext>
            </p:extLst>
          </p:nvPr>
        </p:nvGraphicFramePr>
        <p:xfrm>
          <a:off x="5279472" y="766789"/>
          <a:ext cx="6290226" cy="544774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70649773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4BD99E-7E49-4C33-93FA-95DEE8C541D7}"/>
              </a:ext>
            </a:extLst>
          </p:cNvPr>
          <p:cNvSpPr>
            <a:spLocks noGrp="1"/>
          </p:cNvSpPr>
          <p:nvPr>
            <p:ph type="title"/>
          </p:nvPr>
        </p:nvSpPr>
        <p:spPr/>
        <p:txBody>
          <a:bodyPr/>
          <a:lstStyle/>
          <a:p>
            <a:r>
              <a:rPr lang="en-US" dirty="0"/>
              <a:t>Seclusion and restraint</a:t>
            </a:r>
          </a:p>
        </p:txBody>
      </p:sp>
      <p:sp>
        <p:nvSpPr>
          <p:cNvPr id="3" name="Content Placeholder 2">
            <a:extLst>
              <a:ext uri="{FF2B5EF4-FFF2-40B4-BE49-F238E27FC236}">
                <a16:creationId xmlns:a16="http://schemas.microsoft.com/office/drawing/2014/main" id="{8568C010-108D-4565-8066-1CB1A6C4042D}"/>
              </a:ext>
            </a:extLst>
          </p:cNvPr>
          <p:cNvSpPr>
            <a:spLocks noGrp="1"/>
          </p:cNvSpPr>
          <p:nvPr>
            <p:ph idx="1"/>
          </p:nvPr>
        </p:nvSpPr>
        <p:spPr>
          <a:xfrm>
            <a:off x="323101" y="1832680"/>
            <a:ext cx="8447926" cy="4024125"/>
          </a:xfrm>
        </p:spPr>
        <p:txBody>
          <a:bodyPr>
            <a:noAutofit/>
          </a:bodyPr>
          <a:lstStyle/>
          <a:p>
            <a:r>
              <a:rPr lang="en-US" sz="2600" dirty="0"/>
              <a:t>ARE PROHIBITED except in a MDHHS operated or licensed hospital. This can only be done to prevent harm to self or others.</a:t>
            </a:r>
          </a:p>
          <a:p>
            <a:r>
              <a:rPr lang="en-US" sz="2600" dirty="0"/>
              <a:t>“Time Out” is a voluntary response to a therapeutic suggestion to remove oneself from a stressful situation. </a:t>
            </a:r>
          </a:p>
          <a:p>
            <a:r>
              <a:rPr lang="en-US" sz="2600" dirty="0"/>
              <a:t>Physical Management is an </a:t>
            </a:r>
            <a:r>
              <a:rPr lang="en-US" sz="2600" b="1" u="sng" dirty="0"/>
              <a:t>EMERGENCY</a:t>
            </a:r>
            <a:r>
              <a:rPr lang="en-US" sz="2600" dirty="0"/>
              <a:t> intervention (remember from our conversation about Abuse). It can only be used when there is imminent risk of harm and all other lesser restrictive measures have been tried and have failed. You must also be trained to properly use the techniques. </a:t>
            </a:r>
          </a:p>
        </p:txBody>
      </p:sp>
      <p:pic>
        <p:nvPicPr>
          <p:cNvPr id="4" name="Picture 3">
            <a:extLst>
              <a:ext uri="{FF2B5EF4-FFF2-40B4-BE49-F238E27FC236}">
                <a16:creationId xmlns:a16="http://schemas.microsoft.com/office/drawing/2014/main" id="{DAE1414D-053F-4EF6-91B6-513EB4C114C7}"/>
              </a:ext>
            </a:extLst>
          </p:cNvPr>
          <p:cNvPicPr>
            <a:picLocks noChangeAspect="1"/>
          </p:cNvPicPr>
          <p:nvPr/>
        </p:nvPicPr>
        <p:blipFill>
          <a:blip r:embed="rId2"/>
          <a:stretch>
            <a:fillRect/>
          </a:stretch>
        </p:blipFill>
        <p:spPr>
          <a:xfrm>
            <a:off x="8947987" y="2690277"/>
            <a:ext cx="2714839" cy="2888589"/>
          </a:xfrm>
          <a:prstGeom prst="rect">
            <a:avLst/>
          </a:prstGeom>
        </p:spPr>
      </p:pic>
    </p:spTree>
    <p:extLst>
      <p:ext uri="{BB962C8B-B14F-4D97-AF65-F5344CB8AC3E}">
        <p14:creationId xmlns:p14="http://schemas.microsoft.com/office/powerpoint/2010/main" val="212743475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821D10-A217-4EE2-B4B2-07AEFF94A66B}"/>
              </a:ext>
            </a:extLst>
          </p:cNvPr>
          <p:cNvSpPr>
            <a:spLocks noGrp="1"/>
          </p:cNvSpPr>
          <p:nvPr>
            <p:ph type="title"/>
          </p:nvPr>
        </p:nvSpPr>
        <p:spPr/>
        <p:txBody>
          <a:bodyPr/>
          <a:lstStyle/>
          <a:p>
            <a:pPr algn="ctr"/>
            <a:r>
              <a:rPr lang="en-US" dirty="0"/>
              <a:t>Seclusion</a:t>
            </a:r>
            <a:endParaRPr lang="en-US" sz="2800" dirty="0"/>
          </a:p>
        </p:txBody>
      </p:sp>
      <p:sp>
        <p:nvSpPr>
          <p:cNvPr id="3" name="Content Placeholder 2">
            <a:extLst>
              <a:ext uri="{FF2B5EF4-FFF2-40B4-BE49-F238E27FC236}">
                <a16:creationId xmlns:a16="http://schemas.microsoft.com/office/drawing/2014/main" id="{720846EB-5FFE-4171-BFC8-370A73CD8796}"/>
              </a:ext>
            </a:extLst>
          </p:cNvPr>
          <p:cNvSpPr>
            <a:spLocks noGrp="1"/>
          </p:cNvSpPr>
          <p:nvPr>
            <p:ph idx="1"/>
          </p:nvPr>
        </p:nvSpPr>
        <p:spPr/>
        <p:txBody>
          <a:bodyPr/>
          <a:lstStyle/>
          <a:p>
            <a:pPr marL="0" indent="0">
              <a:buNone/>
            </a:pPr>
            <a:r>
              <a:rPr lang="en-US" sz="2400" b="1" u="sng" dirty="0"/>
              <a:t>Seclusion</a:t>
            </a:r>
          </a:p>
          <a:p>
            <a:pPr marL="0" indent="0">
              <a:buNone/>
            </a:pPr>
            <a:r>
              <a:rPr lang="en-US" dirty="0"/>
              <a:t>Staff May NOT:</a:t>
            </a:r>
          </a:p>
          <a:p>
            <a:r>
              <a:rPr lang="en-US" dirty="0"/>
              <a:t>Send a recipient to “time out” without a behavior plan</a:t>
            </a:r>
          </a:p>
          <a:p>
            <a:r>
              <a:rPr lang="en-US" dirty="0"/>
              <a:t>Physically manage a recipient to their bedroom or other area</a:t>
            </a:r>
          </a:p>
          <a:p>
            <a:r>
              <a:rPr lang="en-US" dirty="0"/>
              <a:t>Restrict entry or exit by:</a:t>
            </a:r>
          </a:p>
          <a:p>
            <a:pPr lvl="1"/>
            <a:r>
              <a:rPr lang="en-US" dirty="0"/>
              <a:t>Locks</a:t>
            </a:r>
          </a:p>
          <a:p>
            <a:pPr lvl="1"/>
            <a:r>
              <a:rPr lang="en-US" dirty="0"/>
              <a:t>Staff presence (blocking movement)</a:t>
            </a:r>
          </a:p>
          <a:p>
            <a:pPr lvl="1"/>
            <a:r>
              <a:rPr lang="en-US" dirty="0"/>
              <a:t>Timeframes or qualifiers</a:t>
            </a:r>
          </a:p>
          <a:p>
            <a:pPr marL="457200" lvl="1" indent="0">
              <a:buNone/>
            </a:pPr>
            <a:endParaRPr lang="en-US" dirty="0"/>
          </a:p>
          <a:p>
            <a:pPr marL="0" indent="0">
              <a:buNone/>
            </a:pPr>
            <a:r>
              <a:rPr lang="en-US" sz="2400" b="1" i="1" dirty="0"/>
              <a:t>*Seclusion may only be used in Inpatient hospital settings</a:t>
            </a:r>
          </a:p>
        </p:txBody>
      </p:sp>
      <p:pic>
        <p:nvPicPr>
          <p:cNvPr id="4" name="Picture 3">
            <a:extLst>
              <a:ext uri="{FF2B5EF4-FFF2-40B4-BE49-F238E27FC236}">
                <a16:creationId xmlns:a16="http://schemas.microsoft.com/office/drawing/2014/main" id="{EF787F15-E781-46D6-8E5D-354AD2B46A44}"/>
              </a:ext>
            </a:extLst>
          </p:cNvPr>
          <p:cNvPicPr>
            <a:picLocks noChangeAspect="1"/>
          </p:cNvPicPr>
          <p:nvPr/>
        </p:nvPicPr>
        <p:blipFill>
          <a:blip r:embed="rId2"/>
          <a:stretch>
            <a:fillRect/>
          </a:stretch>
        </p:blipFill>
        <p:spPr>
          <a:xfrm>
            <a:off x="9514244" y="1231936"/>
            <a:ext cx="2143125" cy="2143125"/>
          </a:xfrm>
          <a:prstGeom prst="rect">
            <a:avLst/>
          </a:prstGeom>
        </p:spPr>
      </p:pic>
    </p:spTree>
    <p:extLst>
      <p:ext uri="{BB962C8B-B14F-4D97-AF65-F5344CB8AC3E}">
        <p14:creationId xmlns:p14="http://schemas.microsoft.com/office/powerpoint/2010/main" val="366751664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85460E-E8BA-4B75-9BF9-DDA1757EFCD1}"/>
              </a:ext>
            </a:extLst>
          </p:cNvPr>
          <p:cNvSpPr>
            <a:spLocks noGrp="1"/>
          </p:cNvSpPr>
          <p:nvPr>
            <p:ph type="title"/>
          </p:nvPr>
        </p:nvSpPr>
        <p:spPr>
          <a:xfrm>
            <a:off x="3111357" y="271213"/>
            <a:ext cx="8610600" cy="1293028"/>
          </a:xfrm>
        </p:spPr>
        <p:txBody>
          <a:bodyPr/>
          <a:lstStyle/>
          <a:p>
            <a:pPr algn="ctr"/>
            <a:r>
              <a:rPr lang="en-US" dirty="0"/>
              <a:t>Restraints</a:t>
            </a:r>
          </a:p>
        </p:txBody>
      </p:sp>
      <p:sp>
        <p:nvSpPr>
          <p:cNvPr id="3" name="Content Placeholder 2">
            <a:extLst>
              <a:ext uri="{FF2B5EF4-FFF2-40B4-BE49-F238E27FC236}">
                <a16:creationId xmlns:a16="http://schemas.microsoft.com/office/drawing/2014/main" id="{C8396B78-ECD9-4EA3-838D-597886C6799C}"/>
              </a:ext>
            </a:extLst>
          </p:cNvPr>
          <p:cNvSpPr>
            <a:spLocks noGrp="1"/>
          </p:cNvSpPr>
          <p:nvPr>
            <p:ph idx="1"/>
          </p:nvPr>
        </p:nvSpPr>
        <p:spPr>
          <a:xfrm>
            <a:off x="308225" y="1448655"/>
            <a:ext cx="8610600" cy="5138131"/>
          </a:xfrm>
        </p:spPr>
        <p:txBody>
          <a:bodyPr>
            <a:normAutofit lnSpcReduction="10000"/>
          </a:bodyPr>
          <a:lstStyle/>
          <a:p>
            <a:pPr marL="0" indent="0">
              <a:buNone/>
            </a:pPr>
            <a:r>
              <a:rPr lang="en-US" b="1" u="sng" dirty="0"/>
              <a:t>Restraints are Not:</a:t>
            </a:r>
          </a:p>
          <a:p>
            <a:r>
              <a:rPr lang="en-US" dirty="0"/>
              <a:t>Seatbelts</a:t>
            </a:r>
          </a:p>
          <a:p>
            <a:r>
              <a:rPr lang="en-US" dirty="0"/>
              <a:t>Safety restraints used correctly with a doctor’s order, e.g., helmets, wheelchair belts</a:t>
            </a:r>
          </a:p>
          <a:p>
            <a:endParaRPr lang="en-US" dirty="0"/>
          </a:p>
          <a:p>
            <a:pPr marL="0" indent="0">
              <a:buNone/>
            </a:pPr>
            <a:r>
              <a:rPr lang="en-US" b="1" u="sng" dirty="0"/>
              <a:t>Restraints ARE:</a:t>
            </a:r>
          </a:p>
          <a:p>
            <a:r>
              <a:rPr lang="en-US" dirty="0"/>
              <a:t>The use of clothing, ropes, or other material</a:t>
            </a:r>
          </a:p>
          <a:p>
            <a:r>
              <a:rPr lang="en-US" dirty="0"/>
              <a:t>Restricting wheelchair movement or mobility aids, e.g., crutches, walkers, etc.</a:t>
            </a:r>
          </a:p>
          <a:p>
            <a:r>
              <a:rPr lang="en-US" dirty="0"/>
              <a:t>Using safety restraints for purposes other than which they were ordered by a physician</a:t>
            </a:r>
          </a:p>
          <a:p>
            <a:pPr marL="0" indent="0" algn="ctr">
              <a:buNone/>
            </a:pPr>
            <a:endParaRPr lang="en-US" sz="1800" b="1" dirty="0"/>
          </a:p>
          <a:p>
            <a:pPr marL="0" indent="0" algn="ctr">
              <a:buNone/>
            </a:pPr>
            <a:r>
              <a:rPr lang="en-US" sz="2400" b="1" dirty="0"/>
              <a:t>*Restraints may only be used in Inpatient hospital settings*</a:t>
            </a:r>
          </a:p>
          <a:p>
            <a:pPr marL="0" indent="0">
              <a:buNone/>
            </a:pPr>
            <a:endParaRPr lang="en-US" dirty="0"/>
          </a:p>
        </p:txBody>
      </p:sp>
      <p:pic>
        <p:nvPicPr>
          <p:cNvPr id="4" name="Picture 3">
            <a:extLst>
              <a:ext uri="{FF2B5EF4-FFF2-40B4-BE49-F238E27FC236}">
                <a16:creationId xmlns:a16="http://schemas.microsoft.com/office/drawing/2014/main" id="{41CB19D3-DF11-4A9E-BD33-3010A2DA1914}"/>
              </a:ext>
            </a:extLst>
          </p:cNvPr>
          <p:cNvPicPr>
            <a:picLocks noChangeAspect="1"/>
          </p:cNvPicPr>
          <p:nvPr/>
        </p:nvPicPr>
        <p:blipFill>
          <a:blip r:embed="rId2"/>
          <a:stretch>
            <a:fillRect/>
          </a:stretch>
        </p:blipFill>
        <p:spPr>
          <a:xfrm flipH="1">
            <a:off x="8994988" y="1641385"/>
            <a:ext cx="883602" cy="974440"/>
          </a:xfrm>
          <a:prstGeom prst="rect">
            <a:avLst/>
          </a:prstGeom>
        </p:spPr>
      </p:pic>
      <p:pic>
        <p:nvPicPr>
          <p:cNvPr id="5" name="Picture 4">
            <a:extLst>
              <a:ext uri="{FF2B5EF4-FFF2-40B4-BE49-F238E27FC236}">
                <a16:creationId xmlns:a16="http://schemas.microsoft.com/office/drawing/2014/main" id="{77428B24-3EBB-48C5-A0AE-A52ABB7B604E}"/>
              </a:ext>
            </a:extLst>
          </p:cNvPr>
          <p:cNvPicPr>
            <a:picLocks noChangeAspect="1"/>
          </p:cNvPicPr>
          <p:nvPr/>
        </p:nvPicPr>
        <p:blipFill>
          <a:blip r:embed="rId3"/>
          <a:stretch>
            <a:fillRect/>
          </a:stretch>
        </p:blipFill>
        <p:spPr>
          <a:xfrm>
            <a:off x="10065095" y="1755365"/>
            <a:ext cx="1469198" cy="1901754"/>
          </a:xfrm>
          <a:prstGeom prst="rect">
            <a:avLst/>
          </a:prstGeom>
        </p:spPr>
      </p:pic>
      <p:pic>
        <p:nvPicPr>
          <p:cNvPr id="6" name="Picture 5">
            <a:extLst>
              <a:ext uri="{FF2B5EF4-FFF2-40B4-BE49-F238E27FC236}">
                <a16:creationId xmlns:a16="http://schemas.microsoft.com/office/drawing/2014/main" id="{9889E1EF-5425-495A-AF4C-E23B9DB430D6}"/>
              </a:ext>
            </a:extLst>
          </p:cNvPr>
          <p:cNvPicPr>
            <a:picLocks noChangeAspect="1"/>
          </p:cNvPicPr>
          <p:nvPr/>
        </p:nvPicPr>
        <p:blipFill>
          <a:blip r:embed="rId4"/>
          <a:stretch>
            <a:fillRect/>
          </a:stretch>
        </p:blipFill>
        <p:spPr>
          <a:xfrm>
            <a:off x="9031627" y="4017720"/>
            <a:ext cx="1288763" cy="2030342"/>
          </a:xfrm>
          <a:prstGeom prst="rect">
            <a:avLst/>
          </a:prstGeom>
        </p:spPr>
      </p:pic>
      <p:pic>
        <p:nvPicPr>
          <p:cNvPr id="7" name="Picture 6">
            <a:extLst>
              <a:ext uri="{FF2B5EF4-FFF2-40B4-BE49-F238E27FC236}">
                <a16:creationId xmlns:a16="http://schemas.microsoft.com/office/drawing/2014/main" id="{9F0CCB17-6C23-47A8-B465-A448C7F90780}"/>
              </a:ext>
            </a:extLst>
          </p:cNvPr>
          <p:cNvPicPr>
            <a:picLocks noChangeAspect="1"/>
          </p:cNvPicPr>
          <p:nvPr/>
        </p:nvPicPr>
        <p:blipFill>
          <a:blip r:embed="rId5"/>
          <a:stretch>
            <a:fillRect/>
          </a:stretch>
        </p:blipFill>
        <p:spPr>
          <a:xfrm>
            <a:off x="10622194" y="4168122"/>
            <a:ext cx="1099763" cy="1385701"/>
          </a:xfrm>
          <a:prstGeom prst="rect">
            <a:avLst/>
          </a:prstGeom>
        </p:spPr>
      </p:pic>
    </p:spTree>
    <p:extLst>
      <p:ext uri="{BB962C8B-B14F-4D97-AF65-F5344CB8AC3E}">
        <p14:creationId xmlns:p14="http://schemas.microsoft.com/office/powerpoint/2010/main" val="273664115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ACC258-87D4-4F7E-9001-FF162F57A59E}"/>
              </a:ext>
            </a:extLst>
          </p:cNvPr>
          <p:cNvSpPr>
            <a:spLocks noGrp="1"/>
          </p:cNvSpPr>
          <p:nvPr>
            <p:ph type="title"/>
          </p:nvPr>
        </p:nvSpPr>
        <p:spPr/>
        <p:txBody>
          <a:bodyPr/>
          <a:lstStyle/>
          <a:p>
            <a:r>
              <a:rPr lang="en-US" dirty="0"/>
              <a:t>Restraints cont.</a:t>
            </a:r>
          </a:p>
        </p:txBody>
      </p:sp>
      <p:sp>
        <p:nvSpPr>
          <p:cNvPr id="3" name="Content Placeholder 2">
            <a:extLst>
              <a:ext uri="{FF2B5EF4-FFF2-40B4-BE49-F238E27FC236}">
                <a16:creationId xmlns:a16="http://schemas.microsoft.com/office/drawing/2014/main" id="{30C6E6E7-F5A5-4C57-A753-5764BC00FFA8}"/>
              </a:ext>
            </a:extLst>
          </p:cNvPr>
          <p:cNvSpPr>
            <a:spLocks noGrp="1"/>
          </p:cNvSpPr>
          <p:nvPr>
            <p:ph idx="1"/>
          </p:nvPr>
        </p:nvSpPr>
        <p:spPr/>
        <p:txBody>
          <a:bodyPr/>
          <a:lstStyle/>
          <a:p>
            <a:pPr marL="0" indent="0">
              <a:buNone/>
            </a:pPr>
            <a:r>
              <a:rPr lang="en-US" b="1" dirty="0"/>
              <a:t>Treatment is Voluntary</a:t>
            </a:r>
          </a:p>
          <a:p>
            <a:pPr marL="0" indent="0">
              <a:buNone/>
            </a:pPr>
            <a:endParaRPr lang="en-US" b="1" dirty="0"/>
          </a:p>
          <a:p>
            <a:r>
              <a:rPr lang="en-US" dirty="0"/>
              <a:t>Recipients have the right to refuse medications and other treatments</a:t>
            </a:r>
          </a:p>
          <a:p>
            <a:r>
              <a:rPr lang="en-US" dirty="0"/>
              <a:t>A doctor cannot write an order that supersedes law (holding people down, restraining people, spanking children)</a:t>
            </a:r>
          </a:p>
          <a:p>
            <a:r>
              <a:rPr lang="en-US" dirty="0"/>
              <a:t>Do not hide medication in food</a:t>
            </a:r>
          </a:p>
          <a:p>
            <a:r>
              <a:rPr lang="en-US" dirty="0"/>
              <a:t>Talk to other staff to see what works with resistive recipients</a:t>
            </a:r>
          </a:p>
        </p:txBody>
      </p:sp>
      <p:pic>
        <p:nvPicPr>
          <p:cNvPr id="4" name="Picture 3">
            <a:extLst>
              <a:ext uri="{FF2B5EF4-FFF2-40B4-BE49-F238E27FC236}">
                <a16:creationId xmlns:a16="http://schemas.microsoft.com/office/drawing/2014/main" id="{9BC44EC1-4289-4967-BD34-F7B99D0BF1BE}"/>
              </a:ext>
            </a:extLst>
          </p:cNvPr>
          <p:cNvPicPr>
            <a:picLocks noChangeAspect="1"/>
          </p:cNvPicPr>
          <p:nvPr/>
        </p:nvPicPr>
        <p:blipFill>
          <a:blip r:embed="rId2"/>
          <a:stretch>
            <a:fillRect/>
          </a:stretch>
        </p:blipFill>
        <p:spPr>
          <a:xfrm>
            <a:off x="9472772" y="4206622"/>
            <a:ext cx="2425557" cy="2425557"/>
          </a:xfrm>
          <a:prstGeom prst="rect">
            <a:avLst/>
          </a:prstGeom>
        </p:spPr>
      </p:pic>
    </p:spTree>
    <p:extLst>
      <p:ext uri="{BB962C8B-B14F-4D97-AF65-F5344CB8AC3E}">
        <p14:creationId xmlns:p14="http://schemas.microsoft.com/office/powerpoint/2010/main" val="372544168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A2629C-D567-428E-B917-67FCF78E51F0}"/>
              </a:ext>
            </a:extLst>
          </p:cNvPr>
          <p:cNvSpPr>
            <a:spLocks noGrp="1"/>
          </p:cNvSpPr>
          <p:nvPr>
            <p:ph type="title"/>
          </p:nvPr>
        </p:nvSpPr>
        <p:spPr>
          <a:xfrm>
            <a:off x="999371" y="1267806"/>
            <a:ext cx="10673993" cy="1293028"/>
          </a:xfrm>
        </p:spPr>
        <p:txBody>
          <a:bodyPr>
            <a:normAutofit fontScale="90000"/>
          </a:bodyPr>
          <a:lstStyle/>
          <a:p>
            <a:pPr algn="ctr"/>
            <a:r>
              <a:rPr lang="en-US" dirty="0"/>
              <a:t>Photographs, fingerprints, video recordings,  audio recordings, and one-way Glass</a:t>
            </a:r>
          </a:p>
        </p:txBody>
      </p:sp>
      <p:sp>
        <p:nvSpPr>
          <p:cNvPr id="3" name="Content Placeholder 2">
            <a:extLst>
              <a:ext uri="{FF2B5EF4-FFF2-40B4-BE49-F238E27FC236}">
                <a16:creationId xmlns:a16="http://schemas.microsoft.com/office/drawing/2014/main" id="{B47F1790-E750-408C-BAEA-42B8D8E2AF5C}"/>
              </a:ext>
            </a:extLst>
          </p:cNvPr>
          <p:cNvSpPr>
            <a:spLocks noGrp="1"/>
          </p:cNvSpPr>
          <p:nvPr>
            <p:ph idx="1"/>
          </p:nvPr>
        </p:nvSpPr>
        <p:spPr>
          <a:xfrm>
            <a:off x="462708" y="2712378"/>
            <a:ext cx="9143630" cy="3787574"/>
          </a:xfrm>
        </p:spPr>
        <p:txBody>
          <a:bodyPr>
            <a:normAutofit lnSpcReduction="10000"/>
          </a:bodyPr>
          <a:lstStyle/>
          <a:p>
            <a:r>
              <a:rPr lang="en-US" sz="2400" dirty="0"/>
              <a:t>Must have PRIOR written consent. </a:t>
            </a:r>
          </a:p>
          <a:p>
            <a:r>
              <a:rPr lang="en-US" sz="2400" dirty="0"/>
              <a:t>Can only be used to provide services to identify recipient or for education/training purposes. </a:t>
            </a:r>
          </a:p>
          <a:p>
            <a:r>
              <a:rPr lang="en-US" sz="2400" dirty="0"/>
              <a:t>Photographs can be taken for social/personal purposes but must be treated as the recipients personal property. If the recipient objects, you cannot take photos.</a:t>
            </a:r>
          </a:p>
          <a:p>
            <a:r>
              <a:rPr lang="en-US" sz="2400" dirty="0"/>
              <a:t>If any of these items are sent to others to determine identity, they must be returned. Any of these items in a recipient’s record will be destroyed or returned to the recipient when no longer needed or when discharge occurs, whichever occurs first.</a:t>
            </a:r>
          </a:p>
        </p:txBody>
      </p:sp>
      <p:pic>
        <p:nvPicPr>
          <p:cNvPr id="4" name="Picture 3">
            <a:extLst>
              <a:ext uri="{FF2B5EF4-FFF2-40B4-BE49-F238E27FC236}">
                <a16:creationId xmlns:a16="http://schemas.microsoft.com/office/drawing/2014/main" id="{C3038E6A-6614-4CCD-8CDF-C8F3BAE366E7}"/>
              </a:ext>
            </a:extLst>
          </p:cNvPr>
          <p:cNvPicPr>
            <a:picLocks noChangeAspect="1"/>
          </p:cNvPicPr>
          <p:nvPr/>
        </p:nvPicPr>
        <p:blipFill>
          <a:blip r:embed="rId2"/>
          <a:stretch>
            <a:fillRect/>
          </a:stretch>
        </p:blipFill>
        <p:spPr>
          <a:xfrm>
            <a:off x="11038244" y="2560834"/>
            <a:ext cx="923925" cy="1905000"/>
          </a:xfrm>
          <a:prstGeom prst="rect">
            <a:avLst/>
          </a:prstGeom>
        </p:spPr>
      </p:pic>
      <p:pic>
        <p:nvPicPr>
          <p:cNvPr id="5" name="Picture 4">
            <a:extLst>
              <a:ext uri="{FF2B5EF4-FFF2-40B4-BE49-F238E27FC236}">
                <a16:creationId xmlns:a16="http://schemas.microsoft.com/office/drawing/2014/main" id="{889EA644-6692-48D4-BE7A-5D4A54BD7552}"/>
              </a:ext>
            </a:extLst>
          </p:cNvPr>
          <p:cNvPicPr>
            <a:picLocks noChangeAspect="1"/>
          </p:cNvPicPr>
          <p:nvPr/>
        </p:nvPicPr>
        <p:blipFill>
          <a:blip r:embed="rId3"/>
          <a:stretch>
            <a:fillRect/>
          </a:stretch>
        </p:blipFill>
        <p:spPr>
          <a:xfrm>
            <a:off x="9912688" y="3875819"/>
            <a:ext cx="1216846" cy="1216846"/>
          </a:xfrm>
          <a:prstGeom prst="rect">
            <a:avLst/>
          </a:prstGeom>
        </p:spPr>
      </p:pic>
      <p:pic>
        <p:nvPicPr>
          <p:cNvPr id="6" name="Picture 5">
            <a:extLst>
              <a:ext uri="{FF2B5EF4-FFF2-40B4-BE49-F238E27FC236}">
                <a16:creationId xmlns:a16="http://schemas.microsoft.com/office/drawing/2014/main" id="{F58F69EA-7BFF-495D-A2E5-1D6225394633}"/>
              </a:ext>
            </a:extLst>
          </p:cNvPr>
          <p:cNvPicPr>
            <a:picLocks noChangeAspect="1"/>
          </p:cNvPicPr>
          <p:nvPr/>
        </p:nvPicPr>
        <p:blipFill>
          <a:blip r:embed="rId4"/>
          <a:stretch>
            <a:fillRect/>
          </a:stretch>
        </p:blipFill>
        <p:spPr>
          <a:xfrm>
            <a:off x="10034532" y="5092665"/>
            <a:ext cx="1927637" cy="1672208"/>
          </a:xfrm>
          <a:prstGeom prst="rect">
            <a:avLst/>
          </a:prstGeom>
        </p:spPr>
      </p:pic>
    </p:spTree>
    <p:extLst>
      <p:ext uri="{BB962C8B-B14F-4D97-AF65-F5344CB8AC3E}">
        <p14:creationId xmlns:p14="http://schemas.microsoft.com/office/powerpoint/2010/main" val="286327223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63A480-3217-44CC-8982-25E9CE203C97}"/>
              </a:ext>
            </a:extLst>
          </p:cNvPr>
          <p:cNvSpPr>
            <a:spLocks noGrp="1"/>
          </p:cNvSpPr>
          <p:nvPr>
            <p:ph type="title"/>
          </p:nvPr>
        </p:nvSpPr>
        <p:spPr/>
        <p:txBody>
          <a:bodyPr/>
          <a:lstStyle/>
          <a:p>
            <a:r>
              <a:rPr lang="en-US" dirty="0"/>
              <a:t>Video recordings</a:t>
            </a:r>
          </a:p>
        </p:txBody>
      </p:sp>
      <p:sp>
        <p:nvSpPr>
          <p:cNvPr id="3" name="Content Placeholder 2">
            <a:extLst>
              <a:ext uri="{FF2B5EF4-FFF2-40B4-BE49-F238E27FC236}">
                <a16:creationId xmlns:a16="http://schemas.microsoft.com/office/drawing/2014/main" id="{E9CE5247-8FC1-4C35-8701-3FB3826D0D1A}"/>
              </a:ext>
            </a:extLst>
          </p:cNvPr>
          <p:cNvSpPr>
            <a:spLocks noGrp="1"/>
          </p:cNvSpPr>
          <p:nvPr>
            <p:ph idx="1"/>
          </p:nvPr>
        </p:nvSpPr>
        <p:spPr/>
        <p:txBody>
          <a:bodyPr>
            <a:normAutofit/>
          </a:bodyPr>
          <a:lstStyle/>
          <a:p>
            <a:r>
              <a:rPr lang="en-US" sz="2800" dirty="0"/>
              <a:t>Recorded video monitoring can only be done in a MDHHS licensed hospital. Recordings can only be done in common areas such as hallways, nurses stations and activity rooms.</a:t>
            </a:r>
          </a:p>
          <a:p>
            <a:r>
              <a:rPr lang="en-US" sz="2800" dirty="0"/>
              <a:t>Video recording is prohibited in foster care settings. Live feed video can be placed in common areas.</a:t>
            </a:r>
          </a:p>
          <a:p>
            <a:r>
              <a:rPr lang="en-US" sz="2800" dirty="0"/>
              <a:t>Video (live or recorded) cannot be placed in bedrooms or bathrooms under ANY CIRCUMSTANCES.</a:t>
            </a:r>
          </a:p>
        </p:txBody>
      </p:sp>
      <p:pic>
        <p:nvPicPr>
          <p:cNvPr id="4" name="Picture 3">
            <a:extLst>
              <a:ext uri="{FF2B5EF4-FFF2-40B4-BE49-F238E27FC236}">
                <a16:creationId xmlns:a16="http://schemas.microsoft.com/office/drawing/2014/main" id="{EE775DE5-0A30-4F06-A1F4-42A16AE3A43D}"/>
              </a:ext>
            </a:extLst>
          </p:cNvPr>
          <p:cNvPicPr>
            <a:picLocks noChangeAspect="1"/>
          </p:cNvPicPr>
          <p:nvPr/>
        </p:nvPicPr>
        <p:blipFill>
          <a:blip r:embed="rId2"/>
          <a:stretch>
            <a:fillRect/>
          </a:stretch>
        </p:blipFill>
        <p:spPr>
          <a:xfrm>
            <a:off x="9544692" y="5013807"/>
            <a:ext cx="2173198" cy="1545385"/>
          </a:xfrm>
          <a:prstGeom prst="rect">
            <a:avLst/>
          </a:prstGeom>
        </p:spPr>
      </p:pic>
    </p:spTree>
    <p:extLst>
      <p:ext uri="{BB962C8B-B14F-4D97-AF65-F5344CB8AC3E}">
        <p14:creationId xmlns:p14="http://schemas.microsoft.com/office/powerpoint/2010/main" val="317249738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1DE4D3E-80C7-48B7-B8E5-B1B5A62C97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FE02E7B1-A347-4A5D-83A2-2F4AB1A40DF0}"/>
              </a:ext>
            </a:extLst>
          </p:cNvPr>
          <p:cNvPicPr>
            <a:picLocks noChangeAspect="1"/>
          </p:cNvPicPr>
          <p:nvPr/>
        </p:nvPicPr>
        <p:blipFill rotWithShape="1">
          <a:blip r:embed="rId2">
            <a:alphaModFix amt="30000"/>
          </a:blip>
          <a:srcRect b="11765"/>
          <a:stretch/>
        </p:blipFill>
        <p:spPr>
          <a:xfrm>
            <a:off x="20" y="10"/>
            <a:ext cx="12191980" cy="6857990"/>
          </a:xfrm>
          <a:prstGeom prst="rect">
            <a:avLst/>
          </a:prstGeom>
        </p:spPr>
      </p:pic>
      <p:sp>
        <p:nvSpPr>
          <p:cNvPr id="2" name="Title 1">
            <a:extLst>
              <a:ext uri="{FF2B5EF4-FFF2-40B4-BE49-F238E27FC236}">
                <a16:creationId xmlns:a16="http://schemas.microsoft.com/office/drawing/2014/main" id="{A07DFDE3-B680-433F-86B2-2762C3919B41}"/>
              </a:ext>
            </a:extLst>
          </p:cNvPr>
          <p:cNvSpPr>
            <a:spLocks noGrp="1"/>
          </p:cNvSpPr>
          <p:nvPr>
            <p:ph type="title"/>
          </p:nvPr>
        </p:nvSpPr>
        <p:spPr>
          <a:xfrm>
            <a:off x="2895600" y="764373"/>
            <a:ext cx="8610600" cy="1293028"/>
          </a:xfrm>
        </p:spPr>
        <p:txBody>
          <a:bodyPr>
            <a:normAutofit/>
          </a:bodyPr>
          <a:lstStyle/>
          <a:p>
            <a:r>
              <a:rPr lang="en-US" dirty="0"/>
              <a:t>SAFE, SANITARY, HUMANE TREATMENT ENVIRONMENT</a:t>
            </a:r>
          </a:p>
        </p:txBody>
      </p:sp>
      <p:pic>
        <p:nvPicPr>
          <p:cNvPr id="11" name="Picture 10">
            <a:extLst>
              <a:ext uri="{FF2B5EF4-FFF2-40B4-BE49-F238E27FC236}">
                <a16:creationId xmlns:a16="http://schemas.microsoft.com/office/drawing/2014/main" id="{9798C1D7-B3E7-45FC-BC11-C49DA8C1F4F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3" name="Content Placeholder 2">
            <a:extLst>
              <a:ext uri="{FF2B5EF4-FFF2-40B4-BE49-F238E27FC236}">
                <a16:creationId xmlns:a16="http://schemas.microsoft.com/office/drawing/2014/main" id="{53941892-C00F-4B87-8132-FAFFB6329ABA}"/>
              </a:ext>
            </a:extLst>
          </p:cNvPr>
          <p:cNvSpPr>
            <a:spLocks noGrp="1"/>
          </p:cNvSpPr>
          <p:nvPr>
            <p:ph idx="1"/>
          </p:nvPr>
        </p:nvSpPr>
        <p:spPr>
          <a:xfrm>
            <a:off x="308225" y="2194560"/>
            <a:ext cx="11661168" cy="4024125"/>
          </a:xfrm>
        </p:spPr>
        <p:txBody>
          <a:bodyPr>
            <a:noAutofit/>
          </a:bodyPr>
          <a:lstStyle/>
          <a:p>
            <a:r>
              <a:rPr lang="en-US" sz="2600" dirty="0"/>
              <a:t>Services must be provided in safe, sanitary, and humane environment.</a:t>
            </a:r>
          </a:p>
          <a:p>
            <a:r>
              <a:rPr lang="en-US" sz="2600" dirty="0"/>
              <a:t>For these guidelines, we look to the Adult Foster Care Licensing Rules</a:t>
            </a:r>
          </a:p>
          <a:p>
            <a:pPr lvl="1"/>
            <a:r>
              <a:rPr lang="en-US" sz="2600" dirty="0"/>
              <a:t>Pressurized hot/cold water</a:t>
            </a:r>
          </a:p>
          <a:p>
            <a:pPr lvl="1"/>
            <a:r>
              <a:rPr lang="en-US" sz="2600" dirty="0"/>
              <a:t>Sewage disposed into a public or health department approved system.</a:t>
            </a:r>
          </a:p>
          <a:p>
            <a:pPr lvl="1"/>
            <a:r>
              <a:rPr lang="en-US" sz="2600" dirty="0"/>
              <a:t>Maintenance of insects, rodents, and pests.</a:t>
            </a:r>
          </a:p>
          <a:p>
            <a:pPr lvl="1"/>
            <a:r>
              <a:rPr lang="en-US" sz="2600" dirty="0"/>
              <a:t>Appropriate storage of poisons and other dangerous materials</a:t>
            </a:r>
          </a:p>
          <a:p>
            <a:pPr lvl="1"/>
            <a:r>
              <a:rPr lang="en-US" sz="2600" dirty="0"/>
              <a:t>Adequate and safe preparation and storage of food items</a:t>
            </a:r>
          </a:p>
          <a:p>
            <a:pPr lvl="1"/>
            <a:r>
              <a:rPr lang="en-US" sz="2600" dirty="0"/>
              <a:t>Premises must be constructed in a safe manner and maintained. </a:t>
            </a:r>
          </a:p>
          <a:p>
            <a:pPr lvl="1"/>
            <a:r>
              <a:rPr lang="en-US" sz="2600" dirty="0"/>
              <a:t>Provide for health, hygiene, and personal grooming of residents.</a:t>
            </a:r>
          </a:p>
        </p:txBody>
      </p:sp>
    </p:spTree>
    <p:extLst>
      <p:ext uri="{BB962C8B-B14F-4D97-AF65-F5344CB8AC3E}">
        <p14:creationId xmlns:p14="http://schemas.microsoft.com/office/powerpoint/2010/main" val="34143499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07C071-B352-405C-8D69-C4F96678BC24}"/>
              </a:ext>
            </a:extLst>
          </p:cNvPr>
          <p:cNvSpPr>
            <a:spLocks noGrp="1"/>
          </p:cNvSpPr>
          <p:nvPr>
            <p:ph type="title"/>
          </p:nvPr>
        </p:nvSpPr>
        <p:spPr/>
        <p:txBody>
          <a:bodyPr/>
          <a:lstStyle/>
          <a:p>
            <a:pPr algn="ctr"/>
            <a:r>
              <a:rPr lang="en-US" dirty="0"/>
              <a:t>SAFE, SANITARY, HUMANE TREATMENT ENVIRONMENT </a:t>
            </a:r>
            <a:r>
              <a:rPr lang="en-US" sz="2400" dirty="0"/>
              <a:t>cont.</a:t>
            </a:r>
          </a:p>
        </p:txBody>
      </p:sp>
      <p:sp>
        <p:nvSpPr>
          <p:cNvPr id="3" name="Content Placeholder 2">
            <a:extLst>
              <a:ext uri="{FF2B5EF4-FFF2-40B4-BE49-F238E27FC236}">
                <a16:creationId xmlns:a16="http://schemas.microsoft.com/office/drawing/2014/main" id="{B9CE89FD-10E7-4CFD-BAEA-D562521630C1}"/>
              </a:ext>
            </a:extLst>
          </p:cNvPr>
          <p:cNvSpPr>
            <a:spLocks noGrp="1"/>
          </p:cNvSpPr>
          <p:nvPr>
            <p:ph idx="1"/>
          </p:nvPr>
        </p:nvSpPr>
        <p:spPr>
          <a:xfrm>
            <a:off x="685800" y="2578813"/>
            <a:ext cx="8610600" cy="3639872"/>
          </a:xfrm>
        </p:spPr>
        <p:txBody>
          <a:bodyPr>
            <a:normAutofit/>
          </a:bodyPr>
          <a:lstStyle/>
          <a:p>
            <a:r>
              <a:rPr lang="en-US" sz="2600" dirty="0"/>
              <a:t>Safety of recipients is the top priority!</a:t>
            </a:r>
          </a:p>
          <a:p>
            <a:r>
              <a:rPr lang="en-US" sz="2600" dirty="0"/>
              <a:t>The service site must be free of dangerous items</a:t>
            </a:r>
          </a:p>
          <a:p>
            <a:r>
              <a:rPr lang="en-US" sz="2600" dirty="0"/>
              <a:t>Sidewalks, hallways, etc. need to be clear</a:t>
            </a:r>
          </a:p>
          <a:p>
            <a:r>
              <a:rPr lang="en-US" sz="2600" dirty="0"/>
              <a:t>The site needs to be clean and free of debris</a:t>
            </a:r>
          </a:p>
          <a:p>
            <a:r>
              <a:rPr lang="en-US" sz="2600" dirty="0"/>
              <a:t>Includes providing adequate nutrition for sites that provide meals</a:t>
            </a:r>
          </a:p>
        </p:txBody>
      </p:sp>
      <p:pic>
        <p:nvPicPr>
          <p:cNvPr id="4" name="Picture 3">
            <a:extLst>
              <a:ext uri="{FF2B5EF4-FFF2-40B4-BE49-F238E27FC236}">
                <a16:creationId xmlns:a16="http://schemas.microsoft.com/office/drawing/2014/main" id="{47770E30-1542-47AB-A659-0BA8C03F667F}"/>
              </a:ext>
            </a:extLst>
          </p:cNvPr>
          <p:cNvPicPr>
            <a:picLocks noChangeAspect="1"/>
          </p:cNvPicPr>
          <p:nvPr/>
        </p:nvPicPr>
        <p:blipFill>
          <a:blip r:embed="rId2"/>
          <a:stretch>
            <a:fillRect/>
          </a:stretch>
        </p:blipFill>
        <p:spPr>
          <a:xfrm>
            <a:off x="9339209" y="4206411"/>
            <a:ext cx="2413678" cy="2413678"/>
          </a:xfrm>
          <a:prstGeom prst="rect">
            <a:avLst/>
          </a:prstGeom>
        </p:spPr>
      </p:pic>
      <p:pic>
        <p:nvPicPr>
          <p:cNvPr id="5" name="Picture 4">
            <a:extLst>
              <a:ext uri="{FF2B5EF4-FFF2-40B4-BE49-F238E27FC236}">
                <a16:creationId xmlns:a16="http://schemas.microsoft.com/office/drawing/2014/main" id="{EC23E82B-B3D8-4E41-8ABD-3AD38104578A}"/>
              </a:ext>
            </a:extLst>
          </p:cNvPr>
          <p:cNvPicPr>
            <a:picLocks noChangeAspect="1"/>
          </p:cNvPicPr>
          <p:nvPr/>
        </p:nvPicPr>
        <p:blipFill>
          <a:blip r:embed="rId3"/>
          <a:stretch>
            <a:fillRect/>
          </a:stretch>
        </p:blipFill>
        <p:spPr>
          <a:xfrm>
            <a:off x="9474485" y="2255624"/>
            <a:ext cx="2143125" cy="2143125"/>
          </a:xfrm>
          <a:prstGeom prst="rect">
            <a:avLst/>
          </a:prstGeom>
        </p:spPr>
      </p:pic>
    </p:spTree>
    <p:extLst>
      <p:ext uri="{BB962C8B-B14F-4D97-AF65-F5344CB8AC3E}">
        <p14:creationId xmlns:p14="http://schemas.microsoft.com/office/powerpoint/2010/main" val="166373359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2C3FA7-6FC9-4EF0-B0CD-BA3D7B8BE275}"/>
              </a:ext>
            </a:extLst>
          </p:cNvPr>
          <p:cNvSpPr>
            <a:spLocks noGrp="1"/>
          </p:cNvSpPr>
          <p:nvPr>
            <p:ph type="title"/>
          </p:nvPr>
        </p:nvSpPr>
        <p:spPr/>
        <p:txBody>
          <a:bodyPr/>
          <a:lstStyle/>
          <a:p>
            <a:r>
              <a:rPr lang="en-US" dirty="0"/>
              <a:t>Other rights</a:t>
            </a:r>
          </a:p>
        </p:txBody>
      </p:sp>
      <p:sp>
        <p:nvSpPr>
          <p:cNvPr id="3" name="Content Placeholder 2">
            <a:extLst>
              <a:ext uri="{FF2B5EF4-FFF2-40B4-BE49-F238E27FC236}">
                <a16:creationId xmlns:a16="http://schemas.microsoft.com/office/drawing/2014/main" id="{83F9CC94-BD16-4875-9CF4-C4217ED39E85}"/>
              </a:ext>
            </a:extLst>
          </p:cNvPr>
          <p:cNvSpPr>
            <a:spLocks noGrp="1"/>
          </p:cNvSpPr>
          <p:nvPr>
            <p:ph idx="1"/>
          </p:nvPr>
        </p:nvSpPr>
        <p:spPr/>
        <p:txBody>
          <a:bodyPr/>
          <a:lstStyle/>
          <a:p>
            <a:r>
              <a:rPr lang="en-US" sz="2600" dirty="0"/>
              <a:t>Right to a second opinion</a:t>
            </a:r>
          </a:p>
          <a:p>
            <a:r>
              <a:rPr lang="en-US" sz="2600" dirty="0"/>
              <a:t>Family Rights</a:t>
            </a:r>
          </a:p>
          <a:p>
            <a:r>
              <a:rPr lang="en-US" sz="2600" dirty="0"/>
              <a:t>Freedom of Movement</a:t>
            </a:r>
          </a:p>
          <a:p>
            <a:r>
              <a:rPr lang="en-US" sz="2600" dirty="0"/>
              <a:t>Treatment Suited to Condition</a:t>
            </a:r>
          </a:p>
          <a:p>
            <a:r>
              <a:rPr lang="en-US" sz="2600" dirty="0"/>
              <a:t>Clinical record Amendment</a:t>
            </a:r>
          </a:p>
          <a:p>
            <a:r>
              <a:rPr lang="en-US" sz="2600" dirty="0"/>
              <a:t>Property Search / Seizure</a:t>
            </a:r>
          </a:p>
          <a:p>
            <a:r>
              <a:rPr lang="en-US" sz="2600" dirty="0"/>
              <a:t>Choice of Mental Health Professional </a:t>
            </a:r>
          </a:p>
          <a:p>
            <a:endParaRPr lang="en-US" dirty="0"/>
          </a:p>
        </p:txBody>
      </p:sp>
      <p:pic>
        <p:nvPicPr>
          <p:cNvPr id="4" name="Picture 3">
            <a:extLst>
              <a:ext uri="{FF2B5EF4-FFF2-40B4-BE49-F238E27FC236}">
                <a16:creationId xmlns:a16="http://schemas.microsoft.com/office/drawing/2014/main" id="{0E54F50D-B375-4702-AFEB-405615727A5E}"/>
              </a:ext>
            </a:extLst>
          </p:cNvPr>
          <p:cNvPicPr>
            <a:picLocks noChangeAspect="1"/>
          </p:cNvPicPr>
          <p:nvPr/>
        </p:nvPicPr>
        <p:blipFill>
          <a:blip r:embed="rId2"/>
          <a:stretch>
            <a:fillRect/>
          </a:stretch>
        </p:blipFill>
        <p:spPr>
          <a:xfrm>
            <a:off x="7772982" y="2194560"/>
            <a:ext cx="3875772" cy="3385977"/>
          </a:xfrm>
          <a:prstGeom prst="rect">
            <a:avLst/>
          </a:prstGeom>
        </p:spPr>
      </p:pic>
    </p:spTree>
    <p:extLst>
      <p:ext uri="{BB962C8B-B14F-4D97-AF65-F5344CB8AC3E}">
        <p14:creationId xmlns:p14="http://schemas.microsoft.com/office/powerpoint/2010/main" val="273625233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0C9AD-4D4E-4216-B6E6-9C60AFE842AA}"/>
              </a:ext>
            </a:extLst>
          </p:cNvPr>
          <p:cNvSpPr>
            <a:spLocks noGrp="1"/>
          </p:cNvSpPr>
          <p:nvPr>
            <p:ph type="title"/>
          </p:nvPr>
        </p:nvSpPr>
        <p:spPr/>
        <p:txBody>
          <a:bodyPr/>
          <a:lstStyle/>
          <a:p>
            <a:r>
              <a:rPr lang="en-US" dirty="0"/>
              <a:t>Things to remember…</a:t>
            </a:r>
          </a:p>
        </p:txBody>
      </p:sp>
      <p:sp>
        <p:nvSpPr>
          <p:cNvPr id="5" name="Content Placeholder 4">
            <a:extLst>
              <a:ext uri="{FF2B5EF4-FFF2-40B4-BE49-F238E27FC236}">
                <a16:creationId xmlns:a16="http://schemas.microsoft.com/office/drawing/2014/main" id="{7EB2B8D7-6E82-49F2-B046-D3B72057F7AD}"/>
              </a:ext>
            </a:extLst>
          </p:cNvPr>
          <p:cNvSpPr>
            <a:spLocks noGrp="1"/>
          </p:cNvSpPr>
          <p:nvPr>
            <p:ph idx="1"/>
          </p:nvPr>
        </p:nvSpPr>
        <p:spPr>
          <a:xfrm>
            <a:off x="685800" y="2547991"/>
            <a:ext cx="8160249" cy="3670694"/>
          </a:xfrm>
        </p:spPr>
        <p:txBody>
          <a:bodyPr/>
          <a:lstStyle/>
          <a:p>
            <a:r>
              <a:rPr lang="en-US" sz="3600" dirty="0"/>
              <a:t>Anyone can file a rights complaint.</a:t>
            </a:r>
          </a:p>
          <a:p>
            <a:r>
              <a:rPr lang="en-US" sz="3600" dirty="0"/>
              <a:t>Better to report, than not report and find out later something was going on.</a:t>
            </a:r>
          </a:p>
          <a:p>
            <a:r>
              <a:rPr lang="en-US" sz="3600" dirty="0"/>
              <a:t>When in doubt, ask questions! </a:t>
            </a:r>
          </a:p>
          <a:p>
            <a:pPr marL="0" indent="0">
              <a:buNone/>
            </a:pPr>
            <a:endParaRPr lang="en-US" dirty="0"/>
          </a:p>
        </p:txBody>
      </p:sp>
      <p:pic>
        <p:nvPicPr>
          <p:cNvPr id="4" name="Picture 3">
            <a:extLst>
              <a:ext uri="{FF2B5EF4-FFF2-40B4-BE49-F238E27FC236}">
                <a16:creationId xmlns:a16="http://schemas.microsoft.com/office/drawing/2014/main" id="{BB59E7C9-DCDE-4562-8765-E5535F7DB501}"/>
              </a:ext>
            </a:extLst>
          </p:cNvPr>
          <p:cNvPicPr>
            <a:picLocks noChangeAspect="1"/>
          </p:cNvPicPr>
          <p:nvPr/>
        </p:nvPicPr>
        <p:blipFill>
          <a:blip r:embed="rId2"/>
          <a:stretch>
            <a:fillRect/>
          </a:stretch>
        </p:blipFill>
        <p:spPr>
          <a:xfrm>
            <a:off x="8988603" y="3673006"/>
            <a:ext cx="2991064" cy="2991064"/>
          </a:xfrm>
          <a:prstGeom prst="rect">
            <a:avLst/>
          </a:prstGeom>
        </p:spPr>
      </p:pic>
    </p:spTree>
    <p:extLst>
      <p:ext uri="{BB962C8B-B14F-4D97-AF65-F5344CB8AC3E}">
        <p14:creationId xmlns:p14="http://schemas.microsoft.com/office/powerpoint/2010/main" val="321003172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8808826-1FD8-4A98-9E57-149038748AF3}"/>
              </a:ext>
            </a:extLst>
          </p:cNvPr>
          <p:cNvSpPr>
            <a:spLocks noGrp="1"/>
          </p:cNvSpPr>
          <p:nvPr>
            <p:ph type="title"/>
          </p:nvPr>
        </p:nvSpPr>
        <p:spPr>
          <a:xfrm>
            <a:off x="2088156" y="978650"/>
            <a:ext cx="8610600" cy="1293028"/>
          </a:xfrm>
        </p:spPr>
        <p:txBody>
          <a:bodyPr>
            <a:normAutofit/>
          </a:bodyPr>
          <a:lstStyle/>
          <a:p>
            <a:pPr algn="ctr"/>
            <a:r>
              <a:rPr lang="en-US" sz="4800" dirty="0"/>
              <a:t>QUESTIONS???</a:t>
            </a:r>
          </a:p>
        </p:txBody>
      </p:sp>
      <p:sp>
        <p:nvSpPr>
          <p:cNvPr id="5" name="Content Placeholder 4">
            <a:extLst>
              <a:ext uri="{FF2B5EF4-FFF2-40B4-BE49-F238E27FC236}">
                <a16:creationId xmlns:a16="http://schemas.microsoft.com/office/drawing/2014/main" id="{0893C33F-CF0D-4C21-B5A0-94345EB5F2DE}"/>
              </a:ext>
            </a:extLst>
          </p:cNvPr>
          <p:cNvSpPr>
            <a:spLocks noGrp="1"/>
          </p:cNvSpPr>
          <p:nvPr>
            <p:ph idx="1"/>
          </p:nvPr>
        </p:nvSpPr>
        <p:spPr>
          <a:xfrm>
            <a:off x="685800" y="3186226"/>
            <a:ext cx="10820400" cy="3761924"/>
          </a:xfrm>
        </p:spPr>
        <p:txBody>
          <a:bodyPr>
            <a:normAutofit/>
          </a:bodyPr>
          <a:lstStyle/>
          <a:p>
            <a:pPr marL="0" indent="0">
              <a:buNone/>
            </a:pPr>
            <a:r>
              <a:rPr lang="en-US" sz="3200" dirty="0"/>
              <a:t>If you ever have questions, feel free to call or email the Rights office.</a:t>
            </a:r>
          </a:p>
          <a:p>
            <a:pPr marL="457200" lvl="1" indent="0" algn="ctr">
              <a:buNone/>
            </a:pPr>
            <a:r>
              <a:rPr lang="en-US" sz="3200" dirty="0"/>
              <a:t>Jennifer Morgan, LLMSW</a:t>
            </a:r>
          </a:p>
          <a:p>
            <a:pPr marL="457200" lvl="1" indent="0" algn="ctr">
              <a:buNone/>
            </a:pPr>
            <a:r>
              <a:rPr lang="en-US" sz="3200" dirty="0">
                <a:hlinkClick r:id="rId2"/>
              </a:rPr>
              <a:t>jmorgan@rightdoor.org</a:t>
            </a:r>
            <a:endParaRPr lang="en-US" sz="3200" dirty="0"/>
          </a:p>
          <a:p>
            <a:pPr marL="457200" lvl="1" indent="0" algn="ctr">
              <a:buNone/>
            </a:pPr>
            <a:r>
              <a:rPr lang="en-US" sz="3200" dirty="0"/>
              <a:t>616-527-1790 or 1-888-527-1790</a:t>
            </a:r>
          </a:p>
          <a:p>
            <a:pPr marL="457200" lvl="1" indent="0" algn="ctr">
              <a:buNone/>
            </a:pPr>
            <a:r>
              <a:rPr lang="en-US" sz="3200" dirty="0"/>
              <a:t>Cell: 755-2000</a:t>
            </a:r>
          </a:p>
        </p:txBody>
      </p:sp>
      <p:pic>
        <p:nvPicPr>
          <p:cNvPr id="2" name="Picture 1">
            <a:extLst>
              <a:ext uri="{FF2B5EF4-FFF2-40B4-BE49-F238E27FC236}">
                <a16:creationId xmlns:a16="http://schemas.microsoft.com/office/drawing/2014/main" id="{6299EC24-F9CB-417C-AE7A-2B54D16E9B56}"/>
              </a:ext>
            </a:extLst>
          </p:cNvPr>
          <p:cNvPicPr>
            <a:picLocks noChangeAspect="1"/>
          </p:cNvPicPr>
          <p:nvPr/>
        </p:nvPicPr>
        <p:blipFill>
          <a:blip r:embed="rId3"/>
          <a:stretch>
            <a:fillRect/>
          </a:stretch>
        </p:blipFill>
        <p:spPr>
          <a:xfrm>
            <a:off x="9032281" y="585827"/>
            <a:ext cx="2143125" cy="2143125"/>
          </a:xfrm>
          <a:prstGeom prst="rect">
            <a:avLst/>
          </a:prstGeom>
        </p:spPr>
      </p:pic>
    </p:spTree>
    <p:extLst>
      <p:ext uri="{BB962C8B-B14F-4D97-AF65-F5344CB8AC3E}">
        <p14:creationId xmlns:p14="http://schemas.microsoft.com/office/powerpoint/2010/main" val="317378753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5DE20DFA-89DB-4DCD-9C6A-E6F94CA7549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pic>
        <p:nvPicPr>
          <p:cNvPr id="10" name="Picture 9">
            <a:extLst>
              <a:ext uri="{FF2B5EF4-FFF2-40B4-BE49-F238E27FC236}">
                <a16:creationId xmlns:a16="http://schemas.microsoft.com/office/drawing/2014/main" id="{B606DC21-B3AA-4AE9-844F-E667E84438D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a:extLst>
              <a:ext uri="{FF2B5EF4-FFF2-40B4-BE49-F238E27FC236}">
                <a16:creationId xmlns:a16="http://schemas.microsoft.com/office/drawing/2014/main" id="{7ADC38E9-E5B1-4E3C-8B48-80E6A27F266A}"/>
              </a:ext>
            </a:extLst>
          </p:cNvPr>
          <p:cNvSpPr>
            <a:spLocks noGrp="1"/>
          </p:cNvSpPr>
          <p:nvPr>
            <p:ph type="title"/>
          </p:nvPr>
        </p:nvSpPr>
        <p:spPr>
          <a:xfrm>
            <a:off x="4892894" y="1487183"/>
            <a:ext cx="6132990" cy="2482849"/>
          </a:xfrm>
        </p:spPr>
        <p:txBody>
          <a:bodyPr vert="horz" lIns="91440" tIns="45720" rIns="91440" bIns="45720" rtlCol="0" anchor="b">
            <a:normAutofit/>
          </a:bodyPr>
          <a:lstStyle/>
          <a:p>
            <a:pPr algn="ctr"/>
            <a:r>
              <a:rPr lang="en-US" b="1" dirty="0" err="1"/>
              <a:t>TESt</a:t>
            </a:r>
            <a:r>
              <a:rPr lang="en-US" b="1" dirty="0"/>
              <a:t> Time!!</a:t>
            </a:r>
            <a:br>
              <a:rPr lang="en-US" b="1" dirty="0"/>
            </a:br>
            <a:br>
              <a:rPr lang="en-US" sz="2400" b="1" dirty="0"/>
            </a:br>
            <a:r>
              <a:rPr lang="en-US" sz="2800" b="1" dirty="0"/>
              <a:t>You must have an 80% on test to pass course and receive certificate</a:t>
            </a:r>
          </a:p>
        </p:txBody>
      </p:sp>
      <p:pic>
        <p:nvPicPr>
          <p:cNvPr id="3" name="Picture 2">
            <a:extLst>
              <a:ext uri="{FF2B5EF4-FFF2-40B4-BE49-F238E27FC236}">
                <a16:creationId xmlns:a16="http://schemas.microsoft.com/office/drawing/2014/main" id="{C343B694-7AC6-47A3-AE39-6EE7AD6B0FD0}"/>
              </a:ext>
            </a:extLst>
          </p:cNvPr>
          <p:cNvPicPr>
            <a:picLocks noChangeAspect="1"/>
          </p:cNvPicPr>
          <p:nvPr/>
        </p:nvPicPr>
        <p:blipFill rotWithShape="1">
          <a:blip r:embed="rId4"/>
          <a:srcRect l="11715" r="3" b="3"/>
          <a:stretch/>
        </p:blipFill>
        <p:spPr>
          <a:xfrm>
            <a:off x="1628454" y="1846568"/>
            <a:ext cx="2937864" cy="2937864"/>
          </a:xfrm>
          <a:prstGeom prst="rect">
            <a:avLst/>
          </a:prstGeom>
        </p:spPr>
      </p:pic>
    </p:spTree>
    <p:extLst>
      <p:ext uri="{BB962C8B-B14F-4D97-AF65-F5344CB8AC3E}">
        <p14:creationId xmlns:p14="http://schemas.microsoft.com/office/powerpoint/2010/main" val="1691912110"/>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E5224E"/>
      </a:accent1>
      <a:accent2>
        <a:srgbClr val="9D074E"/>
      </a:accent2>
      <a:accent3>
        <a:srgbClr val="7F2294"/>
      </a:accent3>
      <a:accent4>
        <a:srgbClr val="8D65EA"/>
      </a:accent4>
      <a:accent5>
        <a:srgbClr val="588FE2"/>
      </a:accent5>
      <a:accent6>
        <a:srgbClr val="127CA4"/>
      </a:accent6>
      <a:hlink>
        <a:srgbClr val="FB4AB6"/>
      </a:hlink>
      <a:folHlink>
        <a:srgbClr val="F98FE9"/>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6DB8EB18-3657-4051-A897-2ED38832359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08B37B54AB81D24B94EB0A3863CD65FE" ma:contentTypeVersion="12" ma:contentTypeDescription="Create a new document." ma:contentTypeScope="" ma:versionID="88bd06bdf4c83fce19be4c1fc2c066ea">
  <xsd:schema xmlns:xsd="http://www.w3.org/2001/XMLSchema" xmlns:xs="http://www.w3.org/2001/XMLSchema" xmlns:p="http://schemas.microsoft.com/office/2006/metadata/properties" xmlns:ns3="cce0f576-9921-4c3b-aa74-131ac34a9446" xmlns:ns4="d57b18d4-fd43-42f4-bc81-1a7a06c23035" targetNamespace="http://schemas.microsoft.com/office/2006/metadata/properties" ma:root="true" ma:fieldsID="cf334db387faa53c163c8565913c67a9" ns3:_="" ns4:_="">
    <xsd:import namespace="cce0f576-9921-4c3b-aa74-131ac34a9446"/>
    <xsd:import namespace="d57b18d4-fd43-42f4-bc81-1a7a06c23035"/>
    <xsd:element name="properties">
      <xsd:complexType>
        <xsd:sequence>
          <xsd:element name="documentManagement">
            <xsd:complexType>
              <xsd:all>
                <xsd:element ref="ns3:MediaServiceMetadata" minOccurs="0"/>
                <xsd:element ref="ns3:MediaServiceFastMetadata" minOccurs="0"/>
                <xsd:element ref="ns3:MediaServiceDateTaken" minOccurs="0"/>
                <xsd:element ref="ns4:SharedWithUsers" minOccurs="0"/>
                <xsd:element ref="ns4:SharedWithDetails" minOccurs="0"/>
                <xsd:element ref="ns4:SharingHintHash" minOccurs="0"/>
                <xsd:element ref="ns3:MediaServiceAutoTags" minOccurs="0"/>
                <xsd:element ref="ns3:MediaServiceOCR" minOccurs="0"/>
                <xsd:element ref="ns3:MediaServiceEventHashCode" minOccurs="0"/>
                <xsd:element ref="ns3:MediaServiceGenerationTim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ce0f576-9921-4c3b-aa74-131ac34a9446"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description="" ma:hidden="true" ma:internalName="MediaServiceDateTaken" ma:readOnly="true">
      <xsd:simpleType>
        <xsd:restriction base="dms:Text"/>
      </xsd:simpleType>
    </xsd:element>
    <xsd:element name="MediaServiceAutoTags" ma:index="14" nillable="true" ma:displayName="MediaServiceAutoTags" ma:internalName="MediaServiceAutoTags"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d57b18d4-fd43-42f4-bc81-1a7a06c23035" elementFormDefault="qualified">
    <xsd:import namespace="http://schemas.microsoft.com/office/2006/documentManagement/types"/>
    <xsd:import namespace="http://schemas.microsoft.com/office/infopath/2007/PartnerControls"/>
    <xsd:element name="SharedWithUsers" ma:index="11"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description="" ma:internalName="SharedWithDetails" ma:readOnly="true">
      <xsd:simpleType>
        <xsd:restriction base="dms:Note">
          <xsd:maxLength value="255"/>
        </xsd:restriction>
      </xsd:simpleType>
    </xsd:element>
    <xsd:element name="SharingHintHash" ma:index="13" nillable="true" ma:displayName="Sharing Hint Hash" ma:description=""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AC85BDD-3A37-494C-BE6A-3F5891BB680D}">
  <ds:schemaRefs>
    <ds:schemaRef ds:uri="http://schemas.microsoft.com/office/2006/documentManagement/types"/>
    <ds:schemaRef ds:uri="cce0f576-9921-4c3b-aa74-131ac34a9446"/>
    <ds:schemaRef ds:uri="http://purl.org/dc/term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metadata/properties"/>
    <ds:schemaRef ds:uri="d57b18d4-fd43-42f4-bc81-1a7a06c23035"/>
    <ds:schemaRef ds:uri="http://www.w3.org/XML/1998/namespace"/>
  </ds:schemaRefs>
</ds:datastoreItem>
</file>

<file path=customXml/itemProps2.xml><?xml version="1.0" encoding="utf-8"?>
<ds:datastoreItem xmlns:ds="http://schemas.openxmlformats.org/officeDocument/2006/customXml" ds:itemID="{6F7C8909-D33C-4332-B07A-E656F85F3E0C}">
  <ds:schemaRefs>
    <ds:schemaRef ds:uri="http://schemas.microsoft.com/sharepoint/v3/contenttype/forms"/>
  </ds:schemaRefs>
</ds:datastoreItem>
</file>

<file path=customXml/itemProps3.xml><?xml version="1.0" encoding="utf-8"?>
<ds:datastoreItem xmlns:ds="http://schemas.openxmlformats.org/officeDocument/2006/customXml" ds:itemID="{B7CFA2E9-ED0F-4528-B864-697A0E045FE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ce0f576-9921-4c3b-aa74-131ac34a9446"/>
    <ds:schemaRef ds:uri="d57b18d4-fd43-42f4-bc81-1a7a06c2303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437</TotalTime>
  <Words>3896</Words>
  <Application>Microsoft Office PowerPoint</Application>
  <PresentationFormat>Widescreen</PresentationFormat>
  <Paragraphs>400</Paragraphs>
  <Slides>54</Slides>
  <Notes>1</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54</vt:i4>
      </vt:variant>
    </vt:vector>
  </HeadingPairs>
  <TitlesOfParts>
    <vt:vector size="59" baseType="lpstr">
      <vt:lpstr>Arial</vt:lpstr>
      <vt:lpstr>Calibri</vt:lpstr>
      <vt:lpstr>Century Gothic</vt:lpstr>
      <vt:lpstr>Vapor Trail</vt:lpstr>
      <vt:lpstr>Document</vt:lpstr>
      <vt:lpstr>RECIPIENT RIGHTS Refresher training</vt:lpstr>
      <vt:lpstr>What is a right?</vt:lpstr>
      <vt:lpstr>Where do Rights come from?</vt:lpstr>
      <vt:lpstr>RECIPIENTS RECEIVING SERVICES</vt:lpstr>
      <vt:lpstr>Rights vs. Privilege</vt:lpstr>
      <vt:lpstr>Rights vs. Privilege </vt:lpstr>
      <vt:lpstr>The office of recipient rights</vt:lpstr>
      <vt:lpstr>COMPLAINT PROCESS</vt:lpstr>
      <vt:lpstr>Making a complaint</vt:lpstr>
      <vt:lpstr>Rights Reporting requirements</vt:lpstr>
      <vt:lpstr>Complaint Process</vt:lpstr>
      <vt:lpstr>COMPLAINT PROCESS CONTINUED</vt:lpstr>
      <vt:lpstr>PREPONDERANCE OF EVIDENCE</vt:lpstr>
      <vt:lpstr>RIGHT TO APPEAL</vt:lpstr>
      <vt:lpstr>Employee rights</vt:lpstr>
      <vt:lpstr>INCIDENT REPORTING </vt:lpstr>
      <vt:lpstr>Incident Reporting cont.</vt:lpstr>
      <vt:lpstr>Incident reporting cont</vt:lpstr>
      <vt:lpstr>Incident reports cont.</vt:lpstr>
      <vt:lpstr>INCIDENT REPORTS CONT. </vt:lpstr>
      <vt:lpstr>UNLIMITABLE RIGHTS</vt:lpstr>
      <vt:lpstr>limitations</vt:lpstr>
      <vt:lpstr>Other LIMITATIONS</vt:lpstr>
      <vt:lpstr>SO WHAT RIGHTS DO RECIPIENTS OF MENTAL HEALTH SERVICES HAVE?</vt:lpstr>
      <vt:lpstr>CIVIL RIGHTS</vt:lpstr>
      <vt:lpstr>ABUSE AND NEGLECT</vt:lpstr>
      <vt:lpstr>ABUSE</vt:lpstr>
      <vt:lpstr>Abuse</vt:lpstr>
      <vt:lpstr>EXAMPLES OF ABUSE</vt:lpstr>
      <vt:lpstr>NEGLECT</vt:lpstr>
      <vt:lpstr>Neglect </vt:lpstr>
      <vt:lpstr>Neglect</vt:lpstr>
      <vt:lpstr>EXAMPLES OF NEGLECT</vt:lpstr>
      <vt:lpstr>CONFIDENTIALITY</vt:lpstr>
      <vt:lpstr>CONFIDENTIALITY </vt:lpstr>
      <vt:lpstr>confidentiality</vt:lpstr>
      <vt:lpstr>CONFIDENTIALITY EXAMPLES</vt:lpstr>
      <vt:lpstr>DIGNITY AND RESPECT</vt:lpstr>
      <vt:lpstr>DIGNITY AND RESPECT</vt:lpstr>
      <vt:lpstr>Family dignity and respect</vt:lpstr>
      <vt:lpstr>DIGNITY AND RESPECT EXAMPLES</vt:lpstr>
      <vt:lpstr>Freedom of movement</vt:lpstr>
      <vt:lpstr>Seclusion and restraint</vt:lpstr>
      <vt:lpstr>Seclusion</vt:lpstr>
      <vt:lpstr>Restraints</vt:lpstr>
      <vt:lpstr>Restraints cont.</vt:lpstr>
      <vt:lpstr>Photographs, fingerprints, video recordings,  audio recordings, and one-way Glass</vt:lpstr>
      <vt:lpstr>Video recordings</vt:lpstr>
      <vt:lpstr>SAFE, SANITARY, HUMANE TREATMENT ENVIRONMENT</vt:lpstr>
      <vt:lpstr>SAFE, SANITARY, HUMANE TREATMENT ENVIRONMENT cont.</vt:lpstr>
      <vt:lpstr>Other rights</vt:lpstr>
      <vt:lpstr>Things to remember…</vt:lpstr>
      <vt:lpstr>QUESTIONS???</vt:lpstr>
      <vt:lpstr>TESt Time!!  You must have an 80% on test to pass course and receive certificate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RECIPIENT RIGHTS initial training</dc:title>
  <dc:creator>Jennie Morgan</dc:creator>
  <cp:lastModifiedBy>Elizabeth Adams</cp:lastModifiedBy>
  <cp:revision>24</cp:revision>
  <cp:lastPrinted>2020-02-25T16:23:15Z</cp:lastPrinted>
  <dcterms:created xsi:type="dcterms:W3CDTF">2019-12-31T13:49:34Z</dcterms:created>
  <dcterms:modified xsi:type="dcterms:W3CDTF">2022-08-05T11:58:05Z</dcterms:modified>
</cp:coreProperties>
</file>